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1">
              <a:lumOff val="44000"/>
            </a:schemeClr>
          </a:solidFill>
        </a:fill>
      </a:tcStyle>
    </a:wholeTbl>
    <a:band2H>
      <a:tcTxStyle b="def" i="def"/>
      <a:tcStyle>
        <a:tcBdr/>
        <a:fill>
          <a:solidFill>
            <a:schemeClr val="accent1">
              <a:lumOff val="44000"/>
            </a:schemeClr>
          </a:solidFill>
        </a:fill>
      </a:tcStyle>
    </a:band2H>
    <a:firstCol>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1">
              <a:lumOff val="44000"/>
            </a:schemeClr>
          </a:solidFill>
        </a:fill>
      </a:tcStyle>
    </a:firstCol>
    <a:lastRow>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381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1">
              <a:lumOff val="44000"/>
            </a:schemeClr>
          </a:solidFill>
        </a:fill>
      </a:tcStyle>
    </a:lastRow>
    <a:firstRow>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381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1">
              <a:lumOff val="44000"/>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3"/>
          </a:solidFill>
        </a:fill>
      </a:tcStyle>
    </a:firstCol>
    <a:lastRow>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381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3"/>
          </a:solidFill>
        </a:fill>
      </a:tcStyle>
    </a:lastRow>
    <a:firstRow>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381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6"/>
          </a:solidFill>
        </a:fill>
      </a:tcStyle>
    </a:firstCol>
    <a:lastRow>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381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6"/>
          </a:solidFill>
        </a:fill>
      </a:tcStyle>
    </a:lastRow>
    <a:firstRow>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381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EAEAEA"/>
          </a:solidFill>
        </a:fill>
      </a:tcStyle>
    </a:band2H>
    <a:firstCol>
      <a:tcTxStyle b="on" i="off">
        <a:fontRef idx="minor">
          <a:srgbClr val="EAEAEA"/>
        </a:fontRef>
        <a:srgbClr val="EAEAE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44000"/>
            </a:schemeClr>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EAEAEA"/>
          </a:solidFill>
        </a:fill>
      </a:tcStyle>
    </a:lastRow>
    <a:firstRow>
      <a:tcTxStyle b="on" i="off">
        <a:fontRef idx="minor">
          <a:srgbClr val="EAEAEA"/>
        </a:fontRef>
        <a:srgbClr val="EAEAEA"/>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lumOff val="44000"/>
            </a:schemeClr>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000000"/>
          </a:solidFill>
        </a:fill>
      </a:tcStyle>
    </a:firstCol>
    <a:lastRow>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38100" cap="flat">
              <a:solidFill>
                <a:srgbClr val="EAEAEA"/>
              </a:solidFill>
              <a:prstDash val="solid"/>
              <a:round/>
            </a:ln>
          </a:top>
          <a:bottom>
            <a:ln w="127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000000"/>
          </a:solidFill>
        </a:fill>
      </a:tcStyle>
    </a:lastRow>
    <a:firstRow>
      <a:tcTxStyle b="on" i="off">
        <a:fontRef idx="minor">
          <a:srgbClr val="EAEAEA"/>
        </a:fontRef>
        <a:srgbClr val="EAEAEA"/>
      </a:tcTxStyle>
      <a:tcStyle>
        <a:tcBdr>
          <a:left>
            <a:ln w="12700" cap="flat">
              <a:solidFill>
                <a:srgbClr val="EAEAEA"/>
              </a:solidFill>
              <a:prstDash val="solid"/>
              <a:round/>
            </a:ln>
          </a:left>
          <a:right>
            <a:ln w="12700" cap="flat">
              <a:solidFill>
                <a:srgbClr val="EAEAEA"/>
              </a:solidFill>
              <a:prstDash val="solid"/>
              <a:round/>
            </a:ln>
          </a:right>
          <a:top>
            <a:ln w="12700" cap="flat">
              <a:solidFill>
                <a:srgbClr val="EAEAEA"/>
              </a:solidFill>
              <a:prstDash val="solid"/>
              <a:round/>
            </a:ln>
          </a:top>
          <a:bottom>
            <a:ln w="38100" cap="flat">
              <a:solidFill>
                <a:srgbClr val="EAEAEA"/>
              </a:solidFill>
              <a:prstDash val="solid"/>
              <a:round/>
            </a:ln>
          </a:bottom>
          <a:insideH>
            <a:ln w="12700" cap="flat">
              <a:solidFill>
                <a:srgbClr val="EAEAEA"/>
              </a:solidFill>
              <a:prstDash val="solid"/>
              <a:round/>
            </a:ln>
          </a:insideH>
          <a:insideV>
            <a:ln w="12700" cap="flat">
              <a:solidFill>
                <a:srgbClr val="EAEAEA"/>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1">
              <a:lumOff val="44000"/>
            </a:schemeClr>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4" name="Shape 154"/>
          <p:cNvSpPr/>
          <p:nvPr>
            <p:ph type="sldImg"/>
          </p:nvPr>
        </p:nvSpPr>
        <p:spPr>
          <a:xfrm>
            <a:off x="1143000" y="685800"/>
            <a:ext cx="4572000" cy="3429000"/>
          </a:xfrm>
          <a:prstGeom prst="rect">
            <a:avLst/>
          </a:prstGeom>
        </p:spPr>
        <p:txBody>
          <a:bodyPr/>
          <a:lstStyle/>
          <a:p>
            <a:pPr/>
          </a:p>
        </p:txBody>
      </p:sp>
      <p:sp>
        <p:nvSpPr>
          <p:cNvPr id="155" name="Shape 15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spTree>
      <p:nvGrpSpPr>
        <p:cNvPr id="1" name=""/>
        <p:cNvGrpSpPr/>
        <p:nvPr/>
      </p:nvGrpSpPr>
      <p:grpSpPr>
        <a:xfrm>
          <a:off x="0" y="0"/>
          <a:ext cx="0" cy="0"/>
          <a:chOff x="0" y="0"/>
          <a:chExt cx="0" cy="0"/>
        </a:xfrm>
      </p:grpSpPr>
      <p:grpSp>
        <p:nvGrpSpPr>
          <p:cNvPr id="144" name="Group"/>
          <p:cNvGrpSpPr/>
          <p:nvPr/>
        </p:nvGrpSpPr>
        <p:grpSpPr>
          <a:xfrm>
            <a:off x="-3175" y="0"/>
            <a:ext cx="9147176" cy="6867525"/>
            <a:chOff x="0" y="0"/>
            <a:chExt cx="9147175" cy="6867525"/>
          </a:xfrm>
        </p:grpSpPr>
        <p:grpSp>
          <p:nvGrpSpPr>
            <p:cNvPr id="141" name="Group"/>
            <p:cNvGrpSpPr/>
            <p:nvPr/>
          </p:nvGrpSpPr>
          <p:grpSpPr>
            <a:xfrm>
              <a:off x="0" y="0"/>
              <a:ext cx="9067800" cy="6867525"/>
              <a:chOff x="0" y="0"/>
              <a:chExt cx="9067800" cy="6867525"/>
            </a:xfrm>
          </p:grpSpPr>
          <p:sp>
            <p:nvSpPr>
              <p:cNvPr id="81" name="Rectangle"/>
              <p:cNvSpPr/>
              <p:nvPr/>
            </p:nvSpPr>
            <p:spPr>
              <a:xfrm>
                <a:off x="0" y="0"/>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2" name="Rectangle"/>
              <p:cNvSpPr/>
              <p:nvPr/>
            </p:nvSpPr>
            <p:spPr>
              <a:xfrm>
                <a:off x="152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3" name="Rectangle"/>
              <p:cNvSpPr/>
              <p:nvPr/>
            </p:nvSpPr>
            <p:spPr>
              <a:xfrm>
                <a:off x="304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4" name="Rectangle"/>
              <p:cNvSpPr/>
              <p:nvPr/>
            </p:nvSpPr>
            <p:spPr>
              <a:xfrm>
                <a:off x="457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5" name="Rectangle"/>
              <p:cNvSpPr/>
              <p:nvPr/>
            </p:nvSpPr>
            <p:spPr>
              <a:xfrm>
                <a:off x="609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6" name="Rectangle"/>
              <p:cNvSpPr/>
              <p:nvPr/>
            </p:nvSpPr>
            <p:spPr>
              <a:xfrm>
                <a:off x="762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7" name="Rectangle"/>
              <p:cNvSpPr/>
              <p:nvPr/>
            </p:nvSpPr>
            <p:spPr>
              <a:xfrm>
                <a:off x="914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8" name="Rectangle"/>
              <p:cNvSpPr/>
              <p:nvPr/>
            </p:nvSpPr>
            <p:spPr>
              <a:xfrm>
                <a:off x="1066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9" name="Rectangle"/>
              <p:cNvSpPr/>
              <p:nvPr/>
            </p:nvSpPr>
            <p:spPr>
              <a:xfrm>
                <a:off x="1219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0" name="Rectangle"/>
              <p:cNvSpPr/>
              <p:nvPr/>
            </p:nvSpPr>
            <p:spPr>
              <a:xfrm>
                <a:off x="1371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1" name="Rectangle"/>
              <p:cNvSpPr/>
              <p:nvPr/>
            </p:nvSpPr>
            <p:spPr>
              <a:xfrm>
                <a:off x="1524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2" name="Rectangle"/>
              <p:cNvSpPr/>
              <p:nvPr/>
            </p:nvSpPr>
            <p:spPr>
              <a:xfrm>
                <a:off x="1676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3" name="Rectangle"/>
              <p:cNvSpPr/>
              <p:nvPr/>
            </p:nvSpPr>
            <p:spPr>
              <a:xfrm>
                <a:off x="1828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4" name="Rectangle"/>
              <p:cNvSpPr/>
              <p:nvPr/>
            </p:nvSpPr>
            <p:spPr>
              <a:xfrm>
                <a:off x="1981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5" name="Rectangle"/>
              <p:cNvSpPr/>
              <p:nvPr/>
            </p:nvSpPr>
            <p:spPr>
              <a:xfrm>
                <a:off x="2133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6" name="Rectangle"/>
              <p:cNvSpPr/>
              <p:nvPr/>
            </p:nvSpPr>
            <p:spPr>
              <a:xfrm>
                <a:off x="2286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7" name="Rectangle"/>
              <p:cNvSpPr/>
              <p:nvPr/>
            </p:nvSpPr>
            <p:spPr>
              <a:xfrm>
                <a:off x="2438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8" name="Rectangle"/>
              <p:cNvSpPr/>
              <p:nvPr/>
            </p:nvSpPr>
            <p:spPr>
              <a:xfrm>
                <a:off x="2590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9" name="Rectangle"/>
              <p:cNvSpPr/>
              <p:nvPr/>
            </p:nvSpPr>
            <p:spPr>
              <a:xfrm>
                <a:off x="2743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0" name="Rectangle"/>
              <p:cNvSpPr/>
              <p:nvPr/>
            </p:nvSpPr>
            <p:spPr>
              <a:xfrm>
                <a:off x="2895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1" name="Rectangle"/>
              <p:cNvSpPr/>
              <p:nvPr/>
            </p:nvSpPr>
            <p:spPr>
              <a:xfrm>
                <a:off x="3048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2" name="Rectangle"/>
              <p:cNvSpPr/>
              <p:nvPr/>
            </p:nvSpPr>
            <p:spPr>
              <a:xfrm>
                <a:off x="3200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3" name="Rectangle"/>
              <p:cNvSpPr/>
              <p:nvPr/>
            </p:nvSpPr>
            <p:spPr>
              <a:xfrm>
                <a:off x="3352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4" name="Rectangle"/>
              <p:cNvSpPr/>
              <p:nvPr/>
            </p:nvSpPr>
            <p:spPr>
              <a:xfrm>
                <a:off x="3505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5" name="Rectangle"/>
              <p:cNvSpPr/>
              <p:nvPr/>
            </p:nvSpPr>
            <p:spPr>
              <a:xfrm>
                <a:off x="3657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6" name="Rectangle"/>
              <p:cNvSpPr/>
              <p:nvPr/>
            </p:nvSpPr>
            <p:spPr>
              <a:xfrm>
                <a:off x="3810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7" name="Rectangle"/>
              <p:cNvSpPr/>
              <p:nvPr/>
            </p:nvSpPr>
            <p:spPr>
              <a:xfrm>
                <a:off x="3962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8" name="Rectangle"/>
              <p:cNvSpPr/>
              <p:nvPr/>
            </p:nvSpPr>
            <p:spPr>
              <a:xfrm>
                <a:off x="4114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9" name="Rectangle"/>
              <p:cNvSpPr/>
              <p:nvPr/>
            </p:nvSpPr>
            <p:spPr>
              <a:xfrm>
                <a:off x="4267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0" name="Rectangle"/>
              <p:cNvSpPr/>
              <p:nvPr/>
            </p:nvSpPr>
            <p:spPr>
              <a:xfrm>
                <a:off x="4419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1" name="Rectangle"/>
              <p:cNvSpPr/>
              <p:nvPr/>
            </p:nvSpPr>
            <p:spPr>
              <a:xfrm>
                <a:off x="4572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2" name="Rectangle"/>
              <p:cNvSpPr/>
              <p:nvPr/>
            </p:nvSpPr>
            <p:spPr>
              <a:xfrm>
                <a:off x="4724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3" name="Rectangle"/>
              <p:cNvSpPr/>
              <p:nvPr/>
            </p:nvSpPr>
            <p:spPr>
              <a:xfrm>
                <a:off x="4876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4" name="Rectangle"/>
              <p:cNvSpPr/>
              <p:nvPr/>
            </p:nvSpPr>
            <p:spPr>
              <a:xfrm>
                <a:off x="5029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5" name="Rectangle"/>
              <p:cNvSpPr/>
              <p:nvPr/>
            </p:nvSpPr>
            <p:spPr>
              <a:xfrm>
                <a:off x="5181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6" name="Rectangle"/>
              <p:cNvSpPr/>
              <p:nvPr/>
            </p:nvSpPr>
            <p:spPr>
              <a:xfrm>
                <a:off x="5334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7" name="Rectangle"/>
              <p:cNvSpPr/>
              <p:nvPr/>
            </p:nvSpPr>
            <p:spPr>
              <a:xfrm>
                <a:off x="5486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8" name="Rectangle"/>
              <p:cNvSpPr/>
              <p:nvPr/>
            </p:nvSpPr>
            <p:spPr>
              <a:xfrm>
                <a:off x="5638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9" name="Rectangle"/>
              <p:cNvSpPr/>
              <p:nvPr/>
            </p:nvSpPr>
            <p:spPr>
              <a:xfrm>
                <a:off x="5791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0" name="Rectangle"/>
              <p:cNvSpPr/>
              <p:nvPr/>
            </p:nvSpPr>
            <p:spPr>
              <a:xfrm>
                <a:off x="5943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1" name="Rectangle"/>
              <p:cNvSpPr/>
              <p:nvPr/>
            </p:nvSpPr>
            <p:spPr>
              <a:xfrm>
                <a:off x="6096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2" name="Rectangle"/>
              <p:cNvSpPr/>
              <p:nvPr/>
            </p:nvSpPr>
            <p:spPr>
              <a:xfrm>
                <a:off x="6248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3" name="Rectangle"/>
              <p:cNvSpPr/>
              <p:nvPr/>
            </p:nvSpPr>
            <p:spPr>
              <a:xfrm>
                <a:off x="6400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4" name="Rectangle"/>
              <p:cNvSpPr/>
              <p:nvPr/>
            </p:nvSpPr>
            <p:spPr>
              <a:xfrm>
                <a:off x="6553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5" name="Rectangle"/>
              <p:cNvSpPr/>
              <p:nvPr/>
            </p:nvSpPr>
            <p:spPr>
              <a:xfrm>
                <a:off x="6705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6" name="Rectangle"/>
              <p:cNvSpPr/>
              <p:nvPr/>
            </p:nvSpPr>
            <p:spPr>
              <a:xfrm>
                <a:off x="6858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7" name="Rectangle"/>
              <p:cNvSpPr/>
              <p:nvPr/>
            </p:nvSpPr>
            <p:spPr>
              <a:xfrm>
                <a:off x="7010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8" name="Rectangle"/>
              <p:cNvSpPr/>
              <p:nvPr/>
            </p:nvSpPr>
            <p:spPr>
              <a:xfrm>
                <a:off x="7162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9" name="Rectangle"/>
              <p:cNvSpPr/>
              <p:nvPr/>
            </p:nvSpPr>
            <p:spPr>
              <a:xfrm>
                <a:off x="7315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0" name="Rectangle"/>
              <p:cNvSpPr/>
              <p:nvPr/>
            </p:nvSpPr>
            <p:spPr>
              <a:xfrm>
                <a:off x="7467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1" name="Rectangle"/>
              <p:cNvSpPr/>
              <p:nvPr/>
            </p:nvSpPr>
            <p:spPr>
              <a:xfrm>
                <a:off x="7620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2" name="Rectangle"/>
              <p:cNvSpPr/>
              <p:nvPr/>
            </p:nvSpPr>
            <p:spPr>
              <a:xfrm>
                <a:off x="7772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3" name="Rectangle"/>
              <p:cNvSpPr/>
              <p:nvPr/>
            </p:nvSpPr>
            <p:spPr>
              <a:xfrm>
                <a:off x="7924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4" name="Rectangle"/>
              <p:cNvSpPr/>
              <p:nvPr/>
            </p:nvSpPr>
            <p:spPr>
              <a:xfrm>
                <a:off x="8077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5" name="Rectangle"/>
              <p:cNvSpPr/>
              <p:nvPr/>
            </p:nvSpPr>
            <p:spPr>
              <a:xfrm>
                <a:off x="8229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6" name="Rectangle"/>
              <p:cNvSpPr/>
              <p:nvPr/>
            </p:nvSpPr>
            <p:spPr>
              <a:xfrm>
                <a:off x="83820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7" name="Rectangle"/>
              <p:cNvSpPr/>
              <p:nvPr/>
            </p:nvSpPr>
            <p:spPr>
              <a:xfrm>
                <a:off x="85344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8" name="Rectangle"/>
              <p:cNvSpPr/>
              <p:nvPr/>
            </p:nvSpPr>
            <p:spPr>
              <a:xfrm>
                <a:off x="86868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9" name="Rectangle"/>
              <p:cNvSpPr/>
              <p:nvPr/>
            </p:nvSpPr>
            <p:spPr>
              <a:xfrm>
                <a:off x="88392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40" name="Rectangle"/>
              <p:cNvSpPr/>
              <p:nvPr/>
            </p:nvSpPr>
            <p:spPr>
              <a:xfrm>
                <a:off x="8991600" y="9525"/>
                <a:ext cx="76200"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grpSp>
        <p:sp>
          <p:nvSpPr>
            <p:cNvPr id="142" name="Rectangle"/>
            <p:cNvSpPr/>
            <p:nvPr/>
          </p:nvSpPr>
          <p:spPr>
            <a:xfrm>
              <a:off x="684212" y="0"/>
              <a:ext cx="8462963" cy="6858000"/>
            </a:xfrm>
            <a:prstGeom prst="rect">
              <a:avLst/>
            </a:prstGeom>
            <a:solidFill>
              <a:schemeClr val="accent1">
                <a:lumOff val="44000"/>
                <a:alpha val="50195"/>
              </a:schemeClr>
            </a:solidFill>
            <a:ln w="12700" cap="flat">
              <a:noFill/>
              <a:miter lim="400000"/>
            </a:ln>
            <a:effectLst/>
          </p:spPr>
          <p:txBody>
            <a:bodyPr wrap="square" lIns="45719" tIns="45719" rIns="45719" bIns="45719" numCol="1" anchor="ctr">
              <a:noAutofit/>
            </a:bodyPr>
            <a:lstStyle/>
            <a:p>
              <a:pPr>
                <a:defRPr sz="1800"/>
              </a:pPr>
            </a:p>
          </p:txBody>
        </p:sp>
        <p:sp>
          <p:nvSpPr>
            <p:cNvPr id="143" name="Rectangle"/>
            <p:cNvSpPr/>
            <p:nvPr/>
          </p:nvSpPr>
          <p:spPr>
            <a:xfrm>
              <a:off x="3174" y="0"/>
              <a:ext cx="9144002" cy="509588"/>
            </a:xfrm>
            <a:prstGeom prst="rect">
              <a:avLst/>
            </a:prstGeom>
            <a:solidFill>
              <a:srgbClr val="336699">
                <a:alpha val="50195"/>
              </a:srgbClr>
            </a:solidFill>
            <a:ln w="12700" cap="flat">
              <a:noFill/>
              <a:miter lim="400000"/>
            </a:ln>
            <a:effectLst/>
          </p:spPr>
          <p:txBody>
            <a:bodyPr wrap="square" lIns="45719" tIns="45719" rIns="45719" bIns="45719" numCol="1" anchor="ctr">
              <a:noAutofit/>
            </a:bodyPr>
            <a:lstStyle/>
            <a:p>
              <a:pPr>
                <a:defRPr sz="1800"/>
              </a:pPr>
            </a:p>
          </p:txBody>
        </p:sp>
      </p:grpSp>
      <p:sp>
        <p:nvSpPr>
          <p:cNvPr id="145" name="Rectangle"/>
          <p:cNvSpPr/>
          <p:nvPr/>
        </p:nvSpPr>
        <p:spPr>
          <a:xfrm>
            <a:off x="3505200" y="2590800"/>
            <a:ext cx="4892675" cy="76200"/>
          </a:xfrm>
          <a:prstGeom prst="rect">
            <a:avLst/>
          </a:prstGeom>
          <a:solidFill>
            <a:srgbClr val="336699">
              <a:alpha val="50195"/>
            </a:srgbClr>
          </a:solidFill>
          <a:ln w="12700">
            <a:miter lim="400000"/>
          </a:ln>
        </p:spPr>
        <p:txBody>
          <a:bodyPr lIns="45719" rIns="45719" anchor="ctr"/>
          <a:lstStyle/>
          <a:p>
            <a:pPr algn="ctr">
              <a:defRPr sz="1800"/>
            </a:pPr>
          </a:p>
        </p:txBody>
      </p:sp>
      <p:sp>
        <p:nvSpPr>
          <p:cNvPr id="146" name="Title Text"/>
          <p:cNvSpPr txBox="1"/>
          <p:nvPr>
            <p:ph type="title"/>
          </p:nvPr>
        </p:nvSpPr>
        <p:spPr>
          <a:xfrm>
            <a:off x="1219200" y="990600"/>
            <a:ext cx="6705600" cy="633413"/>
          </a:xfrm>
          <a:prstGeom prst="rect">
            <a:avLst/>
          </a:prstGeom>
        </p:spPr>
        <p:txBody>
          <a:bodyPr>
            <a:normAutofit fontScale="100000" lnSpcReduction="0"/>
          </a:bodyPr>
          <a:lstStyle/>
          <a:p>
            <a:pPr/>
            <a:r>
              <a:t>Title Text</a:t>
            </a:r>
          </a:p>
        </p:txBody>
      </p:sp>
      <p:sp>
        <p:nvSpPr>
          <p:cNvPr id="147" name="Body Level One…"/>
          <p:cNvSpPr txBox="1"/>
          <p:nvPr>
            <p:ph type="body" idx="1"/>
          </p:nvPr>
        </p:nvSpPr>
        <p:spPr>
          <a:xfrm>
            <a:off x="1828800" y="1905000"/>
            <a:ext cx="6934200" cy="41910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48" name="Slide Number"/>
          <p:cNvSpPr txBox="1"/>
          <p:nvPr>
            <p:ph type="sldNum" sz="quarter" idx="2"/>
          </p:nvPr>
        </p:nvSpPr>
        <p:spPr>
          <a:xfrm>
            <a:off x="8156292" y="6398260"/>
            <a:ext cx="301909" cy="307340"/>
          </a:xfrm>
          <a:prstGeom prst="rect">
            <a:avLst/>
          </a:prstGeom>
        </p:spPr>
        <p:txBody>
          <a:bodyPr/>
          <a:lstStyle>
            <a:lvl1pPr>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AEAEA"/>
        </a:solidFill>
      </p:bgPr>
    </p:bg>
    <p:spTree>
      <p:nvGrpSpPr>
        <p:cNvPr id="1" name=""/>
        <p:cNvGrpSpPr/>
        <p:nvPr/>
      </p:nvGrpSpPr>
      <p:grpSpPr>
        <a:xfrm>
          <a:off x="0" y="0"/>
          <a:ext cx="0" cy="0"/>
          <a:chOff x="0" y="0"/>
          <a:chExt cx="0" cy="0"/>
        </a:xfrm>
      </p:grpSpPr>
      <p:grpSp>
        <p:nvGrpSpPr>
          <p:cNvPr id="64" name="Group"/>
          <p:cNvGrpSpPr/>
          <p:nvPr/>
        </p:nvGrpSpPr>
        <p:grpSpPr>
          <a:xfrm>
            <a:off x="1219199" y="-9525"/>
            <a:ext cx="7924801" cy="6867525"/>
            <a:chOff x="0" y="0"/>
            <a:chExt cx="7924800" cy="6867525"/>
          </a:xfrm>
        </p:grpSpPr>
        <p:sp>
          <p:nvSpPr>
            <p:cNvPr id="2" name="Rectangle"/>
            <p:cNvSpPr/>
            <p:nvPr/>
          </p:nvSpPr>
          <p:spPr>
            <a:xfrm>
              <a:off x="-1" y="0"/>
              <a:ext cx="66019"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 name="Rectangle"/>
            <p:cNvSpPr/>
            <p:nvPr/>
          </p:nvSpPr>
          <p:spPr>
            <a:xfrm>
              <a:off x="13203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 name="Rectangle"/>
            <p:cNvSpPr/>
            <p:nvPr/>
          </p:nvSpPr>
          <p:spPr>
            <a:xfrm>
              <a:off x="26406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 name="Rectangle"/>
            <p:cNvSpPr/>
            <p:nvPr/>
          </p:nvSpPr>
          <p:spPr>
            <a:xfrm>
              <a:off x="397477"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6" name="Rectangle"/>
            <p:cNvSpPr/>
            <p:nvPr/>
          </p:nvSpPr>
          <p:spPr>
            <a:xfrm>
              <a:off x="528136"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7" name="Rectangle"/>
            <p:cNvSpPr/>
            <p:nvPr/>
          </p:nvSpPr>
          <p:spPr>
            <a:xfrm>
              <a:off x="660170"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8" name="Rectangle"/>
            <p:cNvSpPr/>
            <p:nvPr/>
          </p:nvSpPr>
          <p:spPr>
            <a:xfrm>
              <a:off x="79220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9" name="Rectangle"/>
            <p:cNvSpPr/>
            <p:nvPr/>
          </p:nvSpPr>
          <p:spPr>
            <a:xfrm>
              <a:off x="92423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0" name="Rectangle"/>
            <p:cNvSpPr/>
            <p:nvPr/>
          </p:nvSpPr>
          <p:spPr>
            <a:xfrm>
              <a:off x="105627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1" name="Rectangle"/>
            <p:cNvSpPr/>
            <p:nvPr/>
          </p:nvSpPr>
          <p:spPr>
            <a:xfrm>
              <a:off x="1189682"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2" name="Rectangle"/>
            <p:cNvSpPr/>
            <p:nvPr/>
          </p:nvSpPr>
          <p:spPr>
            <a:xfrm>
              <a:off x="1320341"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3" name="Rectangle"/>
            <p:cNvSpPr/>
            <p:nvPr/>
          </p:nvSpPr>
          <p:spPr>
            <a:xfrm>
              <a:off x="1452375"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4" name="Rectangle"/>
            <p:cNvSpPr/>
            <p:nvPr/>
          </p:nvSpPr>
          <p:spPr>
            <a:xfrm>
              <a:off x="158440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5" name="Rectangle"/>
            <p:cNvSpPr/>
            <p:nvPr/>
          </p:nvSpPr>
          <p:spPr>
            <a:xfrm>
              <a:off x="171644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6" name="Rectangle"/>
            <p:cNvSpPr/>
            <p:nvPr/>
          </p:nvSpPr>
          <p:spPr>
            <a:xfrm>
              <a:off x="184847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7" name="Rectangle"/>
            <p:cNvSpPr/>
            <p:nvPr/>
          </p:nvSpPr>
          <p:spPr>
            <a:xfrm>
              <a:off x="1981887"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8" name="Rectangle"/>
            <p:cNvSpPr/>
            <p:nvPr/>
          </p:nvSpPr>
          <p:spPr>
            <a:xfrm>
              <a:off x="2112546"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19" name="Rectangle"/>
            <p:cNvSpPr/>
            <p:nvPr/>
          </p:nvSpPr>
          <p:spPr>
            <a:xfrm>
              <a:off x="2244580"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0" name="Rectangle"/>
            <p:cNvSpPr/>
            <p:nvPr/>
          </p:nvSpPr>
          <p:spPr>
            <a:xfrm>
              <a:off x="237661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1" name="Rectangle"/>
            <p:cNvSpPr/>
            <p:nvPr/>
          </p:nvSpPr>
          <p:spPr>
            <a:xfrm>
              <a:off x="250864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2" name="Rectangle"/>
            <p:cNvSpPr/>
            <p:nvPr/>
          </p:nvSpPr>
          <p:spPr>
            <a:xfrm>
              <a:off x="264068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3" name="Rectangle"/>
            <p:cNvSpPr/>
            <p:nvPr/>
          </p:nvSpPr>
          <p:spPr>
            <a:xfrm>
              <a:off x="2772717"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4" name="Rectangle"/>
            <p:cNvSpPr/>
            <p:nvPr/>
          </p:nvSpPr>
          <p:spPr>
            <a:xfrm>
              <a:off x="2904751"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5" name="Rectangle"/>
            <p:cNvSpPr/>
            <p:nvPr/>
          </p:nvSpPr>
          <p:spPr>
            <a:xfrm>
              <a:off x="303678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6" name="Rectangle"/>
            <p:cNvSpPr/>
            <p:nvPr/>
          </p:nvSpPr>
          <p:spPr>
            <a:xfrm>
              <a:off x="316881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7" name="Rectangle"/>
            <p:cNvSpPr/>
            <p:nvPr/>
          </p:nvSpPr>
          <p:spPr>
            <a:xfrm>
              <a:off x="3300853" y="9525"/>
              <a:ext cx="66019"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8" name="Rectangle"/>
            <p:cNvSpPr/>
            <p:nvPr/>
          </p:nvSpPr>
          <p:spPr>
            <a:xfrm>
              <a:off x="3431512"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29" name="Rectangle"/>
            <p:cNvSpPr/>
            <p:nvPr/>
          </p:nvSpPr>
          <p:spPr>
            <a:xfrm>
              <a:off x="3564922"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0" name="Rectangle"/>
            <p:cNvSpPr/>
            <p:nvPr/>
          </p:nvSpPr>
          <p:spPr>
            <a:xfrm>
              <a:off x="3696956"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1" name="Rectangle"/>
            <p:cNvSpPr/>
            <p:nvPr/>
          </p:nvSpPr>
          <p:spPr>
            <a:xfrm>
              <a:off x="382899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2" name="Rectangle"/>
            <p:cNvSpPr/>
            <p:nvPr/>
          </p:nvSpPr>
          <p:spPr>
            <a:xfrm>
              <a:off x="396102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3" name="Rectangle"/>
            <p:cNvSpPr/>
            <p:nvPr/>
          </p:nvSpPr>
          <p:spPr>
            <a:xfrm>
              <a:off x="409305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4" name="Rectangle"/>
            <p:cNvSpPr/>
            <p:nvPr/>
          </p:nvSpPr>
          <p:spPr>
            <a:xfrm>
              <a:off x="4223717"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5" name="Rectangle"/>
            <p:cNvSpPr/>
            <p:nvPr/>
          </p:nvSpPr>
          <p:spPr>
            <a:xfrm>
              <a:off x="4357127"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6" name="Rectangle"/>
            <p:cNvSpPr/>
            <p:nvPr/>
          </p:nvSpPr>
          <p:spPr>
            <a:xfrm>
              <a:off x="4489161"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7" name="Rectangle"/>
            <p:cNvSpPr/>
            <p:nvPr/>
          </p:nvSpPr>
          <p:spPr>
            <a:xfrm>
              <a:off x="462119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8" name="Rectangle"/>
            <p:cNvSpPr/>
            <p:nvPr/>
          </p:nvSpPr>
          <p:spPr>
            <a:xfrm>
              <a:off x="475322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39" name="Rectangle"/>
            <p:cNvSpPr/>
            <p:nvPr/>
          </p:nvSpPr>
          <p:spPr>
            <a:xfrm>
              <a:off x="488526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0" name="Rectangle"/>
            <p:cNvSpPr/>
            <p:nvPr/>
          </p:nvSpPr>
          <p:spPr>
            <a:xfrm>
              <a:off x="5018673"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1" name="Rectangle"/>
            <p:cNvSpPr/>
            <p:nvPr/>
          </p:nvSpPr>
          <p:spPr>
            <a:xfrm>
              <a:off x="5149332" y="9525"/>
              <a:ext cx="63267"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2" name="Rectangle"/>
            <p:cNvSpPr/>
            <p:nvPr/>
          </p:nvSpPr>
          <p:spPr>
            <a:xfrm>
              <a:off x="5281366" y="9525"/>
              <a:ext cx="64643"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3" name="Rectangle"/>
            <p:cNvSpPr/>
            <p:nvPr/>
          </p:nvSpPr>
          <p:spPr>
            <a:xfrm>
              <a:off x="541340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4" name="Rectangle"/>
            <p:cNvSpPr/>
            <p:nvPr/>
          </p:nvSpPr>
          <p:spPr>
            <a:xfrm>
              <a:off x="554543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5" name="Rectangle"/>
            <p:cNvSpPr/>
            <p:nvPr/>
          </p:nvSpPr>
          <p:spPr>
            <a:xfrm>
              <a:off x="567746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6" name="Rectangle"/>
            <p:cNvSpPr/>
            <p:nvPr/>
          </p:nvSpPr>
          <p:spPr>
            <a:xfrm>
              <a:off x="5810878"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7" name="Rectangle"/>
            <p:cNvSpPr/>
            <p:nvPr/>
          </p:nvSpPr>
          <p:spPr>
            <a:xfrm>
              <a:off x="5941536"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8" name="Rectangle"/>
            <p:cNvSpPr/>
            <p:nvPr/>
          </p:nvSpPr>
          <p:spPr>
            <a:xfrm>
              <a:off x="6073571"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49" name="Rectangle"/>
            <p:cNvSpPr/>
            <p:nvPr/>
          </p:nvSpPr>
          <p:spPr>
            <a:xfrm>
              <a:off x="620560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0" name="Rectangle"/>
            <p:cNvSpPr/>
            <p:nvPr/>
          </p:nvSpPr>
          <p:spPr>
            <a:xfrm>
              <a:off x="6337639"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1" name="Rectangle"/>
            <p:cNvSpPr/>
            <p:nvPr/>
          </p:nvSpPr>
          <p:spPr>
            <a:xfrm>
              <a:off x="6469673"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2" name="Rectangle"/>
            <p:cNvSpPr/>
            <p:nvPr/>
          </p:nvSpPr>
          <p:spPr>
            <a:xfrm>
              <a:off x="6603083"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3" name="Rectangle"/>
            <p:cNvSpPr/>
            <p:nvPr/>
          </p:nvSpPr>
          <p:spPr>
            <a:xfrm>
              <a:off x="6733741"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4" name="Rectangle"/>
            <p:cNvSpPr/>
            <p:nvPr/>
          </p:nvSpPr>
          <p:spPr>
            <a:xfrm>
              <a:off x="6865776" y="9525"/>
              <a:ext cx="6464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5" name="Rectangle"/>
            <p:cNvSpPr/>
            <p:nvPr/>
          </p:nvSpPr>
          <p:spPr>
            <a:xfrm>
              <a:off x="699781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6" name="Rectangle"/>
            <p:cNvSpPr/>
            <p:nvPr/>
          </p:nvSpPr>
          <p:spPr>
            <a:xfrm>
              <a:off x="7129844"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7" name="Rectangle"/>
            <p:cNvSpPr/>
            <p:nvPr/>
          </p:nvSpPr>
          <p:spPr>
            <a:xfrm>
              <a:off x="7261878"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8" name="Rectangle"/>
            <p:cNvSpPr/>
            <p:nvPr/>
          </p:nvSpPr>
          <p:spPr>
            <a:xfrm>
              <a:off x="7393913" y="9525"/>
              <a:ext cx="61892"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59" name="Rectangle"/>
            <p:cNvSpPr/>
            <p:nvPr/>
          </p:nvSpPr>
          <p:spPr>
            <a:xfrm>
              <a:off x="7525946" y="9525"/>
              <a:ext cx="6326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60" name="Rectangle"/>
            <p:cNvSpPr/>
            <p:nvPr/>
          </p:nvSpPr>
          <p:spPr>
            <a:xfrm>
              <a:off x="7657980"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61" name="Rectangle"/>
            <p:cNvSpPr/>
            <p:nvPr/>
          </p:nvSpPr>
          <p:spPr>
            <a:xfrm>
              <a:off x="7790015" y="9525"/>
              <a:ext cx="66018" cy="6858000"/>
            </a:xfrm>
            <a:prstGeom prst="rect">
              <a:avLst/>
            </a:prstGeom>
            <a:solidFill>
              <a:srgbClr val="DDDDDD"/>
            </a:solidFill>
            <a:ln w="12700" cap="flat">
              <a:noFill/>
              <a:miter lim="400000"/>
            </a:ln>
            <a:effectLst/>
          </p:spPr>
          <p:txBody>
            <a:bodyPr wrap="square" lIns="45719" tIns="45719" rIns="45719" bIns="45719" numCol="1" anchor="ctr">
              <a:noAutofit/>
            </a:bodyPr>
            <a:lstStyle/>
            <a:p>
              <a:pPr>
                <a:defRPr sz="1800"/>
              </a:pPr>
            </a:p>
          </p:txBody>
        </p:sp>
        <p:sp>
          <p:nvSpPr>
            <p:cNvPr id="62" name="Rectangle"/>
            <p:cNvSpPr/>
            <p:nvPr/>
          </p:nvSpPr>
          <p:spPr>
            <a:xfrm>
              <a:off x="592778" y="0"/>
              <a:ext cx="7332022" cy="6858000"/>
            </a:xfrm>
            <a:prstGeom prst="rect">
              <a:avLst/>
            </a:prstGeom>
            <a:solidFill>
              <a:schemeClr val="accent1">
                <a:lumOff val="44000"/>
                <a:alpha val="50195"/>
              </a:schemeClr>
            </a:solidFill>
            <a:ln w="12700" cap="flat">
              <a:noFill/>
              <a:miter lim="400000"/>
            </a:ln>
            <a:effectLst/>
          </p:spPr>
          <p:txBody>
            <a:bodyPr wrap="square" lIns="45719" tIns="45719" rIns="45719" bIns="45719" numCol="1" anchor="ctr">
              <a:noAutofit/>
            </a:bodyPr>
            <a:lstStyle/>
            <a:p>
              <a:pPr>
                <a:defRPr sz="1800"/>
              </a:pPr>
            </a:p>
          </p:txBody>
        </p:sp>
        <p:sp>
          <p:nvSpPr>
            <p:cNvPr id="63" name="Rectangle"/>
            <p:cNvSpPr/>
            <p:nvPr/>
          </p:nvSpPr>
          <p:spPr>
            <a:xfrm>
              <a:off x="-1" y="1716087"/>
              <a:ext cx="6021309" cy="74613"/>
            </a:xfrm>
            <a:prstGeom prst="rect">
              <a:avLst/>
            </a:prstGeom>
            <a:solidFill>
              <a:srgbClr val="336699">
                <a:alpha val="50195"/>
              </a:srgbClr>
            </a:solidFill>
            <a:ln w="12700" cap="flat">
              <a:noFill/>
              <a:miter lim="400000"/>
            </a:ln>
            <a:effectLst/>
          </p:spPr>
          <p:txBody>
            <a:bodyPr wrap="square" lIns="45719" tIns="45719" rIns="45719" bIns="45719" numCol="1" anchor="ctr">
              <a:noAutofit/>
            </a:bodyPr>
            <a:lstStyle/>
            <a:p>
              <a:pPr>
                <a:defRPr sz="1800"/>
              </a:pPr>
            </a:p>
          </p:txBody>
        </p:sp>
      </p:grpSp>
      <p:sp>
        <p:nvSpPr>
          <p:cNvPr id="65" name="Slide Number"/>
          <p:cNvSpPr txBox="1"/>
          <p:nvPr>
            <p:ph type="sldNum" sz="quarter" idx="2"/>
          </p:nvPr>
        </p:nvSpPr>
        <p:spPr>
          <a:xfrm>
            <a:off x="8593797" y="6461759"/>
            <a:ext cx="245404" cy="243841"/>
          </a:xfrm>
          <a:prstGeom prst="rect">
            <a:avLst/>
          </a:prstGeom>
          <a:ln w="12700">
            <a:miter lim="400000"/>
          </a:ln>
        </p:spPr>
        <p:txBody>
          <a:bodyPr wrap="none" lIns="45719" rIns="45719" anchor="b">
            <a:spAutoFit/>
          </a:bodyPr>
          <a:lstStyle>
            <a:lvl1pPr algn="r">
              <a:defRPr sz="1000"/>
            </a:lvl1pPr>
          </a:lstStyle>
          <a:p>
            <a:pPr/>
            <a:fld id="{86CB4B4D-7CA3-9044-876B-883B54F8677D}" type="slidenum"/>
          </a:p>
        </p:txBody>
      </p:sp>
      <p:sp>
        <p:nvSpPr>
          <p:cNvPr id="66" name="Title Text"/>
          <p:cNvSpPr txBox="1"/>
          <p:nvPr>
            <p:ph type="title"/>
          </p:nvPr>
        </p:nvSpPr>
        <p:spPr>
          <a:xfrm>
            <a:off x="457200" y="0"/>
            <a:ext cx="8229600" cy="1417638"/>
          </a:xfrm>
          <a:prstGeom prst="rect">
            <a:avLst/>
          </a:prstGeom>
          <a:ln w="12700">
            <a:miter lim="400000"/>
          </a:ln>
          <a:extLst>
            <a:ext uri="{C572A759-6A51-4108-AA02-DFA0A04FC94B}">
              <ma14:wrappingTextBoxFlag xmlns:ma14="http://schemas.microsoft.com/office/mac/drawingml/2011/main" val="1"/>
            </a:ext>
          </a:extLst>
        </p:spPr>
        <p:txBody>
          <a:bodyPr lIns="45719" rIns="45719" anchor="b"/>
          <a:lstStyle/>
          <a:p>
            <a:pPr/>
            <a:r>
              <a:t>Title Text</a:t>
            </a:r>
          </a:p>
        </p:txBody>
      </p:sp>
      <p:sp>
        <p:nvSpPr>
          <p:cNvPr id="67"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n-lt"/>
          <a:ea typeface="+mn-ea"/>
          <a:cs typeface="+mn-cs"/>
          <a:sym typeface="Helvetica"/>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n-lt"/>
          <a:ea typeface="+mn-ea"/>
          <a:cs typeface="+mn-cs"/>
          <a:sym typeface="Helvetica"/>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n-lt"/>
          <a:ea typeface="+mn-ea"/>
          <a:cs typeface="+mn-cs"/>
          <a:sym typeface="Helvetica"/>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n-lt"/>
          <a:ea typeface="+mn-ea"/>
          <a:cs typeface="+mn-cs"/>
          <a:sym typeface="Helvetica"/>
        </a:defRPr>
      </a:lvl5pPr>
      <a:lvl6pPr marL="0" marR="0" indent="45720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n-lt"/>
          <a:ea typeface="+mn-ea"/>
          <a:cs typeface="+mn-cs"/>
          <a:sym typeface="Helvetica"/>
        </a:defRPr>
      </a:lvl6pPr>
      <a:lvl7pPr marL="0" marR="0" indent="91440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n-lt"/>
          <a:ea typeface="+mn-ea"/>
          <a:cs typeface="+mn-cs"/>
          <a:sym typeface="Helvetica"/>
        </a:defRPr>
      </a:lvl7pPr>
      <a:lvl8pPr marL="0" marR="0" indent="137160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n-lt"/>
          <a:ea typeface="+mn-ea"/>
          <a:cs typeface="+mn-cs"/>
          <a:sym typeface="Helvetica"/>
        </a:defRPr>
      </a:lvl8pPr>
      <a:lvl9pPr marL="0" marR="0" indent="1828800" algn="l" defTabSz="914400" rtl="0" latinLnBrk="0">
        <a:lnSpc>
          <a:spcPct val="100000"/>
        </a:lnSpc>
        <a:spcBef>
          <a:spcPts val="0"/>
        </a:spcBef>
        <a:spcAft>
          <a:spcPts val="0"/>
        </a:spcAft>
        <a:buClrTx/>
        <a:buSzTx/>
        <a:buFontTx/>
        <a:buNone/>
        <a:tabLst/>
        <a:defRPr b="0" baseline="0" cap="none" i="0" spc="0" strike="noStrike" sz="4000" u="none">
          <a:solidFill>
            <a:srgbClr val="003366"/>
          </a:solidFill>
          <a:uFillTx/>
          <a:latin typeface="+mn-lt"/>
          <a:ea typeface="+mn-ea"/>
          <a:cs typeface="+mn-cs"/>
          <a:sym typeface="Helvetica"/>
        </a:defRPr>
      </a:lvl9pPr>
    </p:titleStyle>
    <p:bodyStyle>
      <a:lvl1pPr marL="342900" marR="0" indent="-342900" algn="l" defTabSz="914400" rtl="0" latinLnBrk="0">
        <a:lnSpc>
          <a:spcPct val="100000"/>
        </a:lnSpc>
        <a:spcBef>
          <a:spcPts val="500"/>
        </a:spcBef>
        <a:spcAft>
          <a:spcPts val="0"/>
        </a:spcAft>
        <a:buClr>
          <a:srgbClr val="9A0000"/>
        </a:buClr>
        <a:buSzPct val="75000"/>
        <a:buFontTx/>
        <a:buChar char="•"/>
        <a:tabLst/>
        <a:defRPr b="0" baseline="0" cap="none" i="0" spc="0" strike="noStrike" sz="2400" u="none">
          <a:solidFill>
            <a:srgbClr val="000000"/>
          </a:solidFill>
          <a:uFillTx/>
          <a:latin typeface="+mn-lt"/>
          <a:ea typeface="+mn-ea"/>
          <a:cs typeface="+mn-cs"/>
          <a:sym typeface="Helvetica"/>
        </a:defRPr>
      </a:lvl1pPr>
      <a:lvl2pPr marL="800100" marR="0" indent="-342900" algn="l" defTabSz="914400" rtl="0" latinLnBrk="0">
        <a:lnSpc>
          <a:spcPct val="100000"/>
        </a:lnSpc>
        <a:spcBef>
          <a:spcPts val="500"/>
        </a:spcBef>
        <a:spcAft>
          <a:spcPts val="0"/>
        </a:spcAft>
        <a:buClr>
          <a:srgbClr val="9A0000"/>
        </a:buClr>
        <a:buSzPct val="70000"/>
        <a:buFontTx/>
        <a:buChar char="■"/>
        <a:tabLst/>
        <a:defRPr b="0" baseline="0" cap="none" i="0" spc="0" strike="noStrike" sz="2400" u="none">
          <a:solidFill>
            <a:srgbClr val="000000"/>
          </a:solidFill>
          <a:uFillTx/>
          <a:latin typeface="+mn-lt"/>
          <a:ea typeface="+mn-ea"/>
          <a:cs typeface="+mn-cs"/>
          <a:sym typeface="Helvetica"/>
        </a:defRPr>
      </a:lvl2pPr>
      <a:lvl3pPr marL="1219200" marR="0" indent="-304800" algn="l" defTabSz="914400" rtl="0" latinLnBrk="0">
        <a:lnSpc>
          <a:spcPct val="100000"/>
        </a:lnSpc>
        <a:spcBef>
          <a:spcPts val="500"/>
        </a:spcBef>
        <a:spcAft>
          <a:spcPts val="0"/>
        </a:spcAft>
        <a:buClr>
          <a:srgbClr val="9A0000"/>
        </a:buClr>
        <a:buSzPct val="100000"/>
        <a:buFontTx/>
        <a:buChar char="•"/>
        <a:tabLst/>
        <a:defRPr b="0" baseline="0" cap="none" i="0" spc="0" strike="noStrike" sz="2400" u="none">
          <a:solidFill>
            <a:srgbClr val="000000"/>
          </a:solidFill>
          <a:uFillTx/>
          <a:latin typeface="+mn-lt"/>
          <a:ea typeface="+mn-ea"/>
          <a:cs typeface="+mn-cs"/>
          <a:sym typeface="Helvetica"/>
        </a:defRPr>
      </a:lvl3pPr>
      <a:lvl4pPr marL="1714500" marR="0" indent="-342900" algn="l" defTabSz="914400" rtl="0" latinLnBrk="0">
        <a:lnSpc>
          <a:spcPct val="100000"/>
        </a:lnSpc>
        <a:spcBef>
          <a:spcPts val="500"/>
        </a:spcBef>
        <a:spcAft>
          <a:spcPts val="0"/>
        </a:spcAft>
        <a:buClr>
          <a:srgbClr val="9A0000"/>
        </a:buClr>
        <a:buSzPct val="100000"/>
        <a:buFontTx/>
        <a:buChar char="•"/>
        <a:tabLst/>
        <a:defRPr b="0" baseline="0" cap="none" i="0" spc="0" strike="noStrike" sz="2400" u="none">
          <a:solidFill>
            <a:srgbClr val="000000"/>
          </a:solidFill>
          <a:uFillTx/>
          <a:latin typeface="+mn-lt"/>
          <a:ea typeface="+mn-ea"/>
          <a:cs typeface="+mn-cs"/>
          <a:sym typeface="Helvetica"/>
        </a:defRPr>
      </a:lvl4pPr>
      <a:lvl5pPr marL="2133600" marR="0" indent="-304800" algn="l" defTabSz="914400" rtl="0" latinLnBrk="0">
        <a:lnSpc>
          <a:spcPct val="100000"/>
        </a:lnSpc>
        <a:spcBef>
          <a:spcPts val="500"/>
        </a:spcBef>
        <a:spcAft>
          <a:spcPts val="0"/>
        </a:spcAft>
        <a:buClr>
          <a:srgbClr val="9A0000"/>
        </a:buClr>
        <a:buSzPct val="85000"/>
        <a:buFontTx/>
        <a:buChar char="•"/>
        <a:tabLst/>
        <a:defRPr b="0" baseline="0" cap="none" i="0" spc="0" strike="noStrike" sz="2400" u="none">
          <a:solidFill>
            <a:srgbClr val="000000"/>
          </a:solidFill>
          <a:uFillTx/>
          <a:latin typeface="+mn-lt"/>
          <a:ea typeface="+mn-ea"/>
          <a:cs typeface="+mn-cs"/>
          <a:sym typeface="Helvetica"/>
        </a:defRPr>
      </a:lvl5pPr>
      <a:lvl6pPr marL="2590800" marR="0" indent="-304800" algn="l" defTabSz="914400" rtl="0" latinLnBrk="0">
        <a:lnSpc>
          <a:spcPct val="100000"/>
        </a:lnSpc>
        <a:spcBef>
          <a:spcPts val="500"/>
        </a:spcBef>
        <a:spcAft>
          <a:spcPts val="0"/>
        </a:spcAft>
        <a:buClr>
          <a:srgbClr val="9A0000"/>
        </a:buClr>
        <a:buSzPct val="85000"/>
        <a:buFont typeface="Wingdings"/>
        <a:buChar char=""/>
        <a:tabLst/>
        <a:defRPr b="0" baseline="0" cap="none" i="0" spc="0" strike="noStrike" sz="2400" u="none">
          <a:solidFill>
            <a:srgbClr val="000000"/>
          </a:solidFill>
          <a:uFillTx/>
          <a:latin typeface="+mn-lt"/>
          <a:ea typeface="+mn-ea"/>
          <a:cs typeface="+mn-cs"/>
          <a:sym typeface="Helvetica"/>
        </a:defRPr>
      </a:lvl6pPr>
      <a:lvl7pPr marL="3048000" marR="0" indent="-304800" algn="l" defTabSz="914400" rtl="0" latinLnBrk="0">
        <a:lnSpc>
          <a:spcPct val="100000"/>
        </a:lnSpc>
        <a:spcBef>
          <a:spcPts val="500"/>
        </a:spcBef>
        <a:spcAft>
          <a:spcPts val="0"/>
        </a:spcAft>
        <a:buClr>
          <a:srgbClr val="9A0000"/>
        </a:buClr>
        <a:buSzPct val="85000"/>
        <a:buFont typeface="Wingdings"/>
        <a:buChar char=""/>
        <a:tabLst/>
        <a:defRPr b="0" baseline="0" cap="none" i="0" spc="0" strike="noStrike" sz="2400" u="none">
          <a:solidFill>
            <a:srgbClr val="000000"/>
          </a:solidFill>
          <a:uFillTx/>
          <a:latin typeface="+mn-lt"/>
          <a:ea typeface="+mn-ea"/>
          <a:cs typeface="+mn-cs"/>
          <a:sym typeface="Helvetica"/>
        </a:defRPr>
      </a:lvl7pPr>
      <a:lvl8pPr marL="3505200" marR="0" indent="-304800" algn="l" defTabSz="914400" rtl="0" latinLnBrk="0">
        <a:lnSpc>
          <a:spcPct val="100000"/>
        </a:lnSpc>
        <a:spcBef>
          <a:spcPts val="500"/>
        </a:spcBef>
        <a:spcAft>
          <a:spcPts val="0"/>
        </a:spcAft>
        <a:buClr>
          <a:srgbClr val="9A0000"/>
        </a:buClr>
        <a:buSzPct val="85000"/>
        <a:buFont typeface="Wingdings"/>
        <a:buChar char=""/>
        <a:tabLst/>
        <a:defRPr b="0" baseline="0" cap="none" i="0" spc="0" strike="noStrike" sz="2400" u="none">
          <a:solidFill>
            <a:srgbClr val="000000"/>
          </a:solidFill>
          <a:uFillTx/>
          <a:latin typeface="+mn-lt"/>
          <a:ea typeface="+mn-ea"/>
          <a:cs typeface="+mn-cs"/>
          <a:sym typeface="Helvetica"/>
        </a:defRPr>
      </a:lvl8pPr>
      <a:lvl9pPr marL="3962400" marR="0" indent="-304800" algn="l" defTabSz="914400" rtl="0" latinLnBrk="0">
        <a:lnSpc>
          <a:spcPct val="100000"/>
        </a:lnSpc>
        <a:spcBef>
          <a:spcPts val="500"/>
        </a:spcBef>
        <a:spcAft>
          <a:spcPts val="0"/>
        </a:spcAft>
        <a:buClr>
          <a:srgbClr val="9A0000"/>
        </a:buClr>
        <a:buSzPct val="85000"/>
        <a:buFont typeface="Wingdings"/>
        <a:buChar char=""/>
        <a:tabLst/>
        <a:defRPr b="0" baseline="0" cap="none" i="0" spc="0" strike="noStrike" sz="2400" u="none">
          <a:solidFill>
            <a:srgbClr val="000000"/>
          </a:solidFill>
          <a:uFillTx/>
          <a:latin typeface="+mn-lt"/>
          <a:ea typeface="+mn-ea"/>
          <a:cs typeface="+mn-cs"/>
          <a:sym typeface="Helvetic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1pPr>
      <a:lvl2pPr marL="0" marR="0" indent="4572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2pPr>
      <a:lvl3pPr marL="0" marR="0" indent="9144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3pPr>
      <a:lvl4pPr marL="0" marR="0" indent="13716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4pPr>
      <a:lvl5pPr marL="0" marR="0" indent="182880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guru99.com/orthogonal-array-testing.html" TargetMode="Externa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real-user-conditions-testing-on-browserstack" TargetMode="Externa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unit-testing-a-detailed-guide"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integration-testing"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end-to-end-testing"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what-is-monkey-testing" TargetMode="Externa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smoke-testing" TargetMode="External"/><Relationship Id="rId3" Type="http://schemas.openxmlformats.org/officeDocument/2006/relationships/image" Target="../media/image14.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acceptance-testing"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alpha-testing" TargetMode="External"/><Relationship Id="rId3" Type="http://schemas.openxmlformats.org/officeDocument/2006/relationships/image" Target="../media/image1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how-to-perform-beta-testing"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sanity-testing" TargetMode="External"/><Relationship Id="rId3" Type="http://schemas.openxmlformats.org/officeDocument/2006/relationships/image" Target="../media/image16.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browserstack.com/guide/performance-testing" TargetMode="Externa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rowserstack.com/guide/code-coverage-vs-test-coverage" TargetMode="Externa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rtoftesting.com/boundary-value-analysis" TargetMode="Externa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hese slides are designed to accompany Software Engineering: A Practitioner’s Approach, 7/e (McGraw-Hill, 2009). Slides copyright 2009 by Roger Pressman."/>
          <p:cNvSpPr txBox="1"/>
          <p:nvPr/>
        </p:nvSpPr>
        <p:spPr>
          <a:xfrm>
            <a:off x="1264919" y="6309359"/>
            <a:ext cx="5394961" cy="396241"/>
          </a:xfrm>
          <a:prstGeom prst="rect">
            <a:avLst/>
          </a:prstGeom>
          <a:ln w="12700">
            <a:miter lim="400000"/>
          </a:ln>
          <a:extLst>
            <a:ext uri="{C572A759-6A51-4108-AA02-DFA0A04FC94B}">
              <ma14:wrappingTextBoxFlag xmlns:ma14="http://schemas.microsoft.com/office/mac/drawingml/2011/main" val="1"/>
            </a:ext>
          </a:extLst>
        </p:spPr>
        <p:txBody>
          <a:bodyPr lIns="45719" rIns="45719" anchor="b">
            <a:spAutoFit/>
          </a:bodyPr>
          <a:lstStyle/>
          <a:p>
            <a:pPr>
              <a:defRPr sz="1000"/>
            </a:pPr>
            <a:r>
              <a:t>These slides are designed to accompany </a:t>
            </a:r>
            <a:r>
              <a:rPr i="1"/>
              <a:t>Software Engineering: A Practitioner’s Approach, 7/e </a:t>
            </a:r>
            <a:r>
              <a:t>(McGraw-Hill, 2009). Slides copyright 2009 by Roger Pressman.</a:t>
            </a:r>
          </a:p>
        </p:txBody>
      </p:sp>
      <p:sp>
        <p:nvSpPr>
          <p:cNvPr id="158" name="Slide Number"/>
          <p:cNvSpPr txBox="1"/>
          <p:nvPr>
            <p:ph type="sldNum" sz="quarter" idx="2"/>
          </p:nvPr>
        </p:nvSpPr>
        <p:spPr>
          <a:xfrm>
            <a:off x="8664428" y="6461760"/>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 name="UNIT 3"/>
          <p:cNvSpPr txBox="1"/>
          <p:nvPr>
            <p:ph type="title" idx="4294967295"/>
          </p:nvPr>
        </p:nvSpPr>
        <p:spPr>
          <a:xfrm>
            <a:off x="1219200" y="990600"/>
            <a:ext cx="6705600" cy="633413"/>
          </a:xfrm>
          <a:prstGeom prst="rect">
            <a:avLst/>
          </a:prstGeom>
        </p:spPr>
        <p:txBody>
          <a:bodyPr>
            <a:normAutofit fontScale="100000" lnSpcReduction="0"/>
          </a:bodyPr>
          <a:lstStyle>
            <a:lvl1pPr defTabSz="841247">
              <a:defRPr sz="3680"/>
            </a:lvl1pPr>
          </a:lstStyle>
          <a:p>
            <a:pPr/>
            <a:r>
              <a:t>UNIT 3</a:t>
            </a:r>
          </a:p>
        </p:txBody>
      </p:sp>
      <p:sp>
        <p:nvSpPr>
          <p:cNvPr id="160" name="Understanding Testing"/>
          <p:cNvSpPr txBox="1"/>
          <p:nvPr>
            <p:ph type="body" idx="4294967295"/>
          </p:nvPr>
        </p:nvSpPr>
        <p:spPr>
          <a:xfrm>
            <a:off x="1828800" y="1905000"/>
            <a:ext cx="6934200" cy="4191000"/>
          </a:xfrm>
          <a:prstGeom prst="rect">
            <a:avLst/>
          </a:prstGeom>
        </p:spPr>
        <p:txBody>
          <a:bodyPr>
            <a:normAutofit fontScale="100000" lnSpcReduction="0"/>
          </a:bodyPr>
          <a:lstStyle>
            <a:lvl1pPr>
              <a:buChar char="■"/>
              <a:defRPr b="1">
                <a:solidFill>
                  <a:srgbClr val="9A0000"/>
                </a:solidFill>
              </a:defRPr>
            </a:lvl1pPr>
          </a:lstStyle>
          <a:p>
            <a:pPr/>
            <a:r>
              <a:t>Understanding Testing</a:t>
            </a:r>
          </a:p>
        </p:txBody>
      </p:sp>
      <p:sp>
        <p:nvSpPr>
          <p:cNvPr id="161" name="Slide Set to accompany Software Engineering: A Practitioner’s Approach, 7/e…"/>
          <p:cNvSpPr txBox="1"/>
          <p:nvPr/>
        </p:nvSpPr>
        <p:spPr>
          <a:xfrm>
            <a:off x="2179320" y="2438400"/>
            <a:ext cx="6385560" cy="32106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sz="1800">
                <a:solidFill>
                  <a:srgbClr val="003366"/>
                </a:solidFill>
              </a:defRPr>
            </a:pPr>
            <a:r>
              <a:t>Slide Set to accompany</a:t>
            </a:r>
            <a:br/>
            <a:r>
              <a:rPr sz="2000"/>
              <a:t>Software Engineering: A Practitioner’s Approach, 7/e</a:t>
            </a:r>
            <a:r>
              <a:rPr sz="2400"/>
              <a:t> </a:t>
            </a:r>
          </a:p>
          <a:p>
            <a:pPr>
              <a:defRPr b="1" sz="1600">
                <a:latin typeface="+mj-lt"/>
                <a:ea typeface="+mj-ea"/>
                <a:cs typeface="+mj-cs"/>
                <a:sym typeface="Arial"/>
              </a:defRPr>
            </a:pPr>
            <a:r>
              <a:t>by Roger S. Pressman</a:t>
            </a:r>
            <a:endParaRPr sz="1200"/>
          </a:p>
          <a:p>
            <a:pPr>
              <a:defRPr b="1" sz="1200">
                <a:latin typeface="+mj-lt"/>
                <a:ea typeface="+mj-ea"/>
                <a:cs typeface="+mj-cs"/>
                <a:sym typeface="Arial"/>
              </a:defRPr>
            </a:pPr>
          </a:p>
          <a:p>
            <a:pPr>
              <a:defRPr b="1" sz="1200">
                <a:latin typeface="+mj-lt"/>
                <a:ea typeface="+mj-ea"/>
                <a:cs typeface="+mj-cs"/>
                <a:sym typeface="Arial"/>
              </a:defRPr>
            </a:pPr>
            <a:r>
              <a:t>Slides copyright © 1996, 2001, 2005, 2009</a:t>
            </a:r>
            <a:r>
              <a:rPr b="0" sz="1800"/>
              <a:t> </a:t>
            </a:r>
            <a:r>
              <a:t>by Roger S. Pressman</a:t>
            </a:r>
            <a:endParaRPr sz="1800"/>
          </a:p>
          <a:p>
            <a:pPr>
              <a:defRPr b="1" i="1" sz="1800">
                <a:solidFill>
                  <a:srgbClr val="003366"/>
                </a:solidFill>
                <a:latin typeface="+mj-lt"/>
                <a:ea typeface="+mj-ea"/>
                <a:cs typeface="+mj-cs"/>
                <a:sym typeface="Arial"/>
              </a:defRPr>
            </a:pPr>
          </a:p>
          <a:p>
            <a:pPr>
              <a:defRPr b="1" i="1" sz="1800">
                <a:solidFill>
                  <a:srgbClr val="003366"/>
                </a:solidFill>
                <a:latin typeface="+mj-lt"/>
                <a:ea typeface="+mj-ea"/>
                <a:cs typeface="+mj-cs"/>
                <a:sym typeface="Arial"/>
              </a:defRPr>
            </a:pPr>
            <a:r>
              <a:t>For non-profit educational use only</a:t>
            </a:r>
          </a:p>
          <a:p>
            <a:pPr>
              <a:defRPr sz="1400">
                <a:latin typeface="+mj-lt"/>
                <a:ea typeface="+mj-ea"/>
                <a:cs typeface="+mj-cs"/>
                <a:sym typeface="Arial"/>
              </a:defRPr>
            </a:pPr>
          </a:p>
          <a:p>
            <a:pPr>
              <a:defRPr sz="1200">
                <a:latin typeface="+mj-lt"/>
                <a:ea typeface="+mj-ea"/>
                <a:cs typeface="+mj-cs"/>
                <a:sym typeface="Arial"/>
              </a:defRPr>
            </a:pPr>
            <a:r>
              <a:t>May be reproduced ONLY for student use at the university level when used in conjunction with </a:t>
            </a:r>
            <a:r>
              <a:rPr i="1"/>
              <a:t>Software Engineering: A Practitioner's Approach, 7/e. </a:t>
            </a:r>
            <a:r>
              <a:t>Any other reproduction or use is prohibited without the express written permission of the author.</a:t>
            </a:r>
          </a:p>
          <a:p>
            <a:pPr>
              <a:defRPr sz="1200">
                <a:latin typeface="+mj-lt"/>
                <a:ea typeface="+mj-ea"/>
                <a:cs typeface="+mj-cs"/>
                <a:sym typeface="Arial"/>
              </a:defRPr>
            </a:pPr>
          </a:p>
          <a:p>
            <a:pPr>
              <a:defRPr sz="1200">
                <a:latin typeface="+mj-lt"/>
                <a:ea typeface="+mj-ea"/>
                <a:cs typeface="+mj-cs"/>
                <a:sym typeface="Arial"/>
              </a:defRPr>
            </a:pPr>
            <a:r>
              <a:t>All copyright information MUST appear if these slides are posted on a website for student use.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Goals of Coding"/>
          <p:cNvSpPr txBox="1"/>
          <p:nvPr/>
        </p:nvSpPr>
        <p:spPr>
          <a:xfrm>
            <a:off x="1190177" y="1079900"/>
            <a:ext cx="2654112" cy="1386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800"/>
            </a:pPr>
            <a:r>
              <a:t>Goals of Coding</a:t>
            </a:r>
          </a:p>
          <a:p>
            <a:pPr marL="377825" indent="-238125" defTabSz="457200">
              <a:buClr>
                <a:srgbClr val="333333"/>
              </a:buClr>
              <a:buSzPct val="100000"/>
              <a:buFont typeface="TimesNewRomanPSMT"/>
              <a:buAutoNum type="arabicPeriod" startAt="1"/>
              <a:defRPr sz="2800"/>
            </a:pPr>
          </a:p>
        </p:txBody>
      </p:sp>
      <p:sp>
        <p:nvSpPr>
          <p:cNvPr id="195" name="To translate the design of system into a computer language format: The coding is the process of transforming the design of a system into a computer language format, which can be executed by a computer and that perform tasks as specified by the design of "/>
          <p:cNvSpPr txBox="1"/>
          <p:nvPr/>
        </p:nvSpPr>
        <p:spPr>
          <a:xfrm>
            <a:off x="222992" y="1935479"/>
            <a:ext cx="8698015"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TimesNewRomanPSMT"/>
              <a:buAutoNum type="arabicPeriod" startAt="1"/>
              <a:defRPr sz="1800"/>
            </a:pPr>
            <a:r>
              <a:rPr b="1"/>
              <a:t>To translate the design of system into a computer language format:</a:t>
            </a:r>
            <a:r>
              <a:t> The coding is the process of transforming the design of a system into a computer language format, which can be executed by a computer and that perform tasks as specified by the design of operation during the design phase.</a:t>
            </a:r>
            <a:br/>
          </a:p>
          <a:p>
            <a:pPr marL="377825" indent="-238125" algn="just" defTabSz="457200">
              <a:buClr>
                <a:srgbClr val="333333"/>
              </a:buClr>
              <a:buSzPct val="100000"/>
              <a:buFont typeface="TimesNewRomanPSMT"/>
              <a:buAutoNum type="arabicPeriod" startAt="1"/>
              <a:defRPr sz="1800"/>
            </a:pPr>
            <a:r>
              <a:rPr b="1"/>
              <a:t>To reduce the cost of later phases:</a:t>
            </a:r>
            <a:r>
              <a:t> The cost of testing and maintenance can be significantly reduced with efficient coding.</a:t>
            </a:r>
            <a:br/>
          </a:p>
          <a:p>
            <a:pPr marL="377825" indent="-238125" algn="just" defTabSz="457200">
              <a:buClr>
                <a:srgbClr val="333333"/>
              </a:buClr>
              <a:buSzPct val="100000"/>
              <a:buFont typeface="TimesNewRomanPSMT"/>
              <a:buAutoNum type="arabicPeriod" startAt="1"/>
              <a:defRPr sz="1800"/>
            </a:pPr>
            <a:r>
              <a:rPr b="1"/>
              <a:t>Making the program more readable:</a:t>
            </a:r>
            <a:r>
              <a:t> Program should be easy to read and understand. It increases code understanding having readability and understandability as a clear objective of the coding activity can itself help in producing more maintainable software.</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8" name="GreyBox testing commonly identifies context-specific errors that belong to web systems.…"/>
          <p:cNvSpPr txBox="1"/>
          <p:nvPr/>
        </p:nvSpPr>
        <p:spPr>
          <a:xfrm>
            <a:off x="479258" y="1983167"/>
            <a:ext cx="8388279" cy="272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84419" indent="-84419" algn="just" defTabSz="457200">
              <a:buSzPct val="100000"/>
              <a:buChar char="-"/>
              <a:defRPr sz="1900"/>
            </a:pPr>
            <a:r>
              <a:t>GreyBox testing commonly identifies context-specific errors that belong to web systems. </a:t>
            </a:r>
            <a:br/>
          </a:p>
          <a:p>
            <a:pPr marL="84419" indent="-84419" algn="just" defTabSz="457200">
              <a:buSzPct val="100000"/>
              <a:buChar char="-"/>
              <a:defRPr sz="1900"/>
            </a:pPr>
            <a:r>
              <a:t>For example: while testing if tester encounters any defect then he makes changes in code to resolve the defect and then test it again in real time. It concentrates on all the layers of any complex software system to increase testing coverage. It gives the ability to test both presentation layer as well as internal coding structure. It is primarily used in integration testing and penetration testing.</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1" name="Grey Box Testing or Gray box testing is a software testing technique to test a software product or application with partial knowledge of internal structure of the application.…"/>
          <p:cNvSpPr txBox="1"/>
          <p:nvPr/>
        </p:nvSpPr>
        <p:spPr>
          <a:xfrm>
            <a:off x="573082" y="1989528"/>
            <a:ext cx="8357787" cy="192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89288" indent="-89288" algn="just" defTabSz="457200">
              <a:buSzPct val="100000"/>
              <a:buChar char="-"/>
              <a:defRPr sz="2000"/>
            </a:pPr>
            <a:r>
              <a:t>Grey Box Testing or Gray box testing is a software testing technique to test a software product or application with partial knowledge of internal structure of the application. </a:t>
            </a:r>
            <a:br/>
          </a:p>
          <a:p>
            <a:pPr marL="89288" indent="-89288" algn="just" defTabSz="457200">
              <a:buSzPct val="100000"/>
              <a:buChar char="-"/>
              <a:defRPr sz="2000"/>
            </a:pPr>
            <a:r>
              <a:t>The purpose of grey box testing is to search and identify the defects due to improper code structure or improper use of applications.</a:t>
            </a:r>
          </a:p>
        </p:txBody>
      </p:sp>
      <p:sp>
        <p:nvSpPr>
          <p:cNvPr id="592" name="Example of Gray Box Testing: While testing websites feature like links or orphan links, if tester encounters any problem with these links, then he can make the changes straightaway in HTML code and can check in real time."/>
          <p:cNvSpPr txBox="1"/>
          <p:nvPr/>
        </p:nvSpPr>
        <p:spPr>
          <a:xfrm>
            <a:off x="576676" y="4547545"/>
            <a:ext cx="8350599" cy="96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defTabSz="457200">
              <a:defRPr sz="1900">
                <a:solidFill>
                  <a:srgbClr val="0433FF"/>
                </a:solidFill>
              </a:defRPr>
            </a:lvl1pPr>
          </a:lstStyle>
          <a:p>
            <a:pPr/>
            <a:r>
              <a:t>Example of Gray Box Testing: While testing websites feature like links or orphan links, if tester encounters any problem with these links, then he can make the changes straightaway in HTML code and can check in real time.</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5" name="Matrix Testing: This testing technique involves defining all the variables that exist in their programs.…"/>
          <p:cNvSpPr txBox="1"/>
          <p:nvPr/>
        </p:nvSpPr>
        <p:spPr>
          <a:xfrm>
            <a:off x="245493" y="1773333"/>
            <a:ext cx="8529659" cy="400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30199" indent="-190499" algn="just" defTabSz="457200">
              <a:buClr>
                <a:srgbClr val="222222"/>
              </a:buClr>
              <a:buSzPct val="100000"/>
              <a:buFont typeface="Helvetica"/>
              <a:buChar char="•"/>
              <a:defRPr sz="1800"/>
            </a:pPr>
            <a:r>
              <a:rPr b="1"/>
              <a:t>Matrix Testing: </a:t>
            </a:r>
            <a:r>
              <a:t>This testing technique involves defining all the variables that exist in their programs.</a:t>
            </a:r>
            <a:br/>
          </a:p>
          <a:p>
            <a:pPr marL="330199" indent="-190499" algn="just" defTabSz="457200">
              <a:buClr>
                <a:srgbClr val="222222"/>
              </a:buClr>
              <a:buSzPct val="100000"/>
              <a:buFont typeface="Helvetica"/>
              <a:buChar char="•"/>
              <a:defRPr sz="1800"/>
            </a:pPr>
            <a:r>
              <a:rPr b="1"/>
              <a:t>Regression Testing</a:t>
            </a:r>
            <a:r>
              <a:t>: To check whether the change in the previous version has regressed other aspects of the program in the new version. It will be done by testing strategies like retest all, retest risky use cases, retest within a firewall.</a:t>
            </a:r>
            <a:br/>
          </a:p>
          <a:p>
            <a:pPr marL="330199" indent="-190499" algn="just" defTabSz="457200">
              <a:buClr>
                <a:srgbClr val="222222"/>
              </a:buClr>
              <a:buSzPct val="100000"/>
              <a:buFont typeface="Helvetica"/>
              <a:buChar char="•"/>
              <a:defRPr sz="1800"/>
            </a:pPr>
            <a:r>
              <a:rPr b="1">
                <a:hlinkClick r:id="rId2" invalidUrl="" action="" tgtFrame="" tooltip="" history="1" highlightClick="0" endSnd="0"/>
              </a:rPr>
              <a:t>Orthogonal Array Testing</a:t>
            </a:r>
            <a:r>
              <a:rPr b="1"/>
              <a:t> or OAT</a:t>
            </a:r>
            <a:r>
              <a:t>: It provides maximum code coverage with minimum test cases.</a:t>
            </a:r>
          </a:p>
          <a:p>
            <a:pPr marL="330199" indent="-190499" algn="just" defTabSz="457200">
              <a:buClr>
                <a:srgbClr val="222222"/>
              </a:buClr>
              <a:buSzPct val="100000"/>
              <a:buFont typeface="Helvetica"/>
              <a:buChar char="•"/>
              <a:defRPr sz="1800"/>
            </a:pPr>
          </a:p>
          <a:p>
            <a:pPr marL="330199" indent="-190499" algn="just" defTabSz="457200">
              <a:buClr>
                <a:srgbClr val="222222"/>
              </a:buClr>
              <a:buSzPct val="100000"/>
              <a:buFont typeface="Helvetica"/>
              <a:buChar char="•"/>
              <a:defRPr sz="1800"/>
            </a:pPr>
            <a:r>
              <a:rPr b="1"/>
              <a:t>Pattern Testing:</a:t>
            </a:r>
            <a:r>
              <a:t> This testing is performed on the historical data of the previous system defects. Unlike black box testing, gray box testing digs within the code and determines why the failure happened</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8" name="Example"/>
          <p:cNvSpPr txBox="1"/>
          <p:nvPr/>
        </p:nvSpPr>
        <p:spPr>
          <a:xfrm>
            <a:off x="382531" y="151503"/>
            <a:ext cx="1981757" cy="125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800"/>
            </a:lvl1pPr>
          </a:lstStyle>
          <a:p>
            <a:pPr/>
            <a:r>
              <a:t>Example</a:t>
            </a:r>
          </a:p>
        </p:txBody>
      </p:sp>
      <p:sp>
        <p:nvSpPr>
          <p:cNvPr id="599" name="A simple black box testing example for a login functionality of a web application. In this scenario, we will test the login page without having access to the internal code or implementation details.…"/>
          <p:cNvSpPr txBox="1"/>
          <p:nvPr/>
        </p:nvSpPr>
        <p:spPr>
          <a:xfrm>
            <a:off x="237699" y="757036"/>
            <a:ext cx="8320764" cy="557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000"/>
            </a:pPr>
            <a:r>
              <a:t>A simple black box testing example for a login functionality of a web application. In this scenario, we will test the login page without having access to the internal code or implementation details.</a:t>
            </a:r>
            <a:br/>
          </a:p>
          <a:p>
            <a:pPr algn="just" defTabSz="457200">
              <a:defRPr sz="2000"/>
            </a:pPr>
            <a:r>
              <a:rPr b="1"/>
              <a:t>Test Case Name</a:t>
            </a:r>
            <a:r>
              <a:t>: Verify successful login with valid credentials.</a:t>
            </a:r>
          </a:p>
          <a:p>
            <a:pPr algn="just" defTabSz="457200">
              <a:defRPr sz="2000"/>
            </a:pPr>
            <a:r>
              <a:t>Test Steps:</a:t>
            </a:r>
          </a:p>
          <a:p>
            <a:pPr marL="377825" indent="-238125" algn="just" defTabSz="457200">
              <a:buClr>
                <a:srgbClr val="333333"/>
              </a:buClr>
              <a:buSzPct val="100000"/>
              <a:buFont typeface="Helvetica"/>
              <a:buChar char="•"/>
              <a:defRPr sz="2000"/>
            </a:pPr>
            <a:r>
              <a:t>	Open the web browser.</a:t>
            </a:r>
          </a:p>
          <a:p>
            <a:pPr marL="377825" indent="-238125" algn="just" defTabSz="457200">
              <a:buClr>
                <a:srgbClr val="333333"/>
              </a:buClr>
              <a:buSzPct val="100000"/>
              <a:buFont typeface="Helvetica"/>
              <a:buChar char="•"/>
              <a:defRPr sz="2000"/>
            </a:pPr>
            <a:r>
              <a:t>	Enter the URL of the application’s login page.</a:t>
            </a:r>
          </a:p>
          <a:p>
            <a:pPr marL="377825" indent="-238125" algn="just" defTabSz="457200">
              <a:buClr>
                <a:srgbClr val="333333"/>
              </a:buClr>
              <a:buSzPct val="100000"/>
              <a:buFont typeface="Helvetica"/>
              <a:buChar char="•"/>
              <a:defRPr sz="2000"/>
            </a:pPr>
            <a:r>
              <a:t>	Enter a valid username in the username field.</a:t>
            </a:r>
          </a:p>
          <a:p>
            <a:pPr marL="377825" indent="-238125" algn="just" defTabSz="457200">
              <a:buClr>
                <a:srgbClr val="333333"/>
              </a:buClr>
              <a:buSzPct val="100000"/>
              <a:buFont typeface="Helvetica"/>
              <a:buChar char="•"/>
              <a:defRPr sz="2000"/>
            </a:pPr>
            <a:r>
              <a:t>	Enter a valid password in the password field.</a:t>
            </a:r>
          </a:p>
          <a:p>
            <a:pPr marL="377825" indent="-238125" algn="just" defTabSz="457200">
              <a:buClr>
                <a:srgbClr val="333333"/>
              </a:buClr>
              <a:buSzPct val="100000"/>
              <a:buFont typeface="Helvetica"/>
              <a:buChar char="•"/>
              <a:defRPr sz="2000"/>
            </a:pPr>
            <a:r>
              <a:t>	Click on the “Login” button.</a:t>
            </a:r>
          </a:p>
          <a:p>
            <a:pPr marL="377825" indent="-238125" algn="just" defTabSz="457200">
              <a:buClr>
                <a:srgbClr val="333333"/>
              </a:buClr>
              <a:buSzPct val="100000"/>
              <a:buFont typeface="Helvetica"/>
              <a:buChar char="•"/>
              <a:defRPr sz="2000"/>
            </a:pPr>
            <a:r>
              <a:t>	Wait for the application to process the login request.</a:t>
            </a:r>
            <a:br/>
          </a:p>
          <a:p>
            <a:pPr algn="just" defTabSz="457200">
              <a:defRPr sz="2000"/>
            </a:pPr>
            <a:r>
              <a:rPr b="1"/>
              <a:t>Expected Result</a:t>
            </a:r>
            <a:r>
              <a:t>: The user should be successfully logged into the application’s dashboard/homepage.</a:t>
            </a:r>
          </a:p>
          <a:p>
            <a:pPr algn="just" defTabSz="457200">
              <a:defRPr sz="2000"/>
            </a:pPr>
            <a:r>
              <a:rPr b="1"/>
              <a:t>Test Case Status</a:t>
            </a:r>
            <a:r>
              <a:t>: PASS (if the user is redirected to the dashboard/homepage)</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2" name="Test Case Name: Verify unsuccessful login with invalid credentials.…"/>
          <p:cNvSpPr txBox="1"/>
          <p:nvPr/>
        </p:nvSpPr>
        <p:spPr>
          <a:xfrm>
            <a:off x="335586" y="970611"/>
            <a:ext cx="8472827" cy="570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200"/>
            </a:pPr>
            <a:r>
              <a:rPr b="1"/>
              <a:t>Test Case Name</a:t>
            </a:r>
            <a:r>
              <a:t>: Verify unsuccessful login with invalid credentials.</a:t>
            </a:r>
          </a:p>
          <a:p>
            <a:pPr algn="just" defTabSz="457200">
              <a:defRPr sz="2200"/>
            </a:pPr>
            <a:r>
              <a:t>Test Steps:</a:t>
            </a:r>
            <a:br/>
          </a:p>
          <a:p>
            <a:pPr marL="377825" indent="-238125" algn="just" defTabSz="457200">
              <a:buClr>
                <a:srgbClr val="333333"/>
              </a:buClr>
              <a:buSzPct val="100000"/>
              <a:buFont typeface="Helvetica"/>
              <a:buChar char="•"/>
              <a:defRPr sz="2200"/>
            </a:pPr>
            <a:r>
              <a:t>	Open the web browser.</a:t>
            </a:r>
          </a:p>
          <a:p>
            <a:pPr marL="377825" indent="-238125" algn="just" defTabSz="457200">
              <a:buClr>
                <a:srgbClr val="333333"/>
              </a:buClr>
              <a:buSzPct val="100000"/>
              <a:buFont typeface="Helvetica"/>
              <a:buChar char="•"/>
              <a:defRPr sz="2200"/>
            </a:pPr>
            <a:r>
              <a:t>	Enter the URL of the application’s login page.</a:t>
            </a:r>
          </a:p>
          <a:p>
            <a:pPr marL="377825" indent="-238125" algn="just" defTabSz="457200">
              <a:buClr>
                <a:srgbClr val="333333"/>
              </a:buClr>
              <a:buSzPct val="100000"/>
              <a:buFont typeface="Helvetica"/>
              <a:buChar char="•"/>
              <a:defRPr sz="2200"/>
            </a:pPr>
            <a:r>
              <a:t>	Enter an invalid username (e.g., “invaliduser”) in the username field.</a:t>
            </a:r>
          </a:p>
          <a:p>
            <a:pPr marL="377825" indent="-238125" algn="just" defTabSz="457200">
              <a:buClr>
                <a:srgbClr val="333333"/>
              </a:buClr>
              <a:buSzPct val="100000"/>
              <a:buFont typeface="Helvetica"/>
              <a:buChar char="•"/>
              <a:defRPr sz="2200"/>
            </a:pPr>
            <a:r>
              <a:t>	Enter an invalid password (e.g., “wrongpassword”) in the password field.</a:t>
            </a:r>
          </a:p>
          <a:p>
            <a:pPr marL="377825" indent="-238125" algn="just" defTabSz="457200">
              <a:buClr>
                <a:srgbClr val="333333"/>
              </a:buClr>
              <a:buSzPct val="100000"/>
              <a:buFont typeface="Helvetica"/>
              <a:buChar char="•"/>
              <a:defRPr sz="2200"/>
            </a:pPr>
            <a:r>
              <a:t>	Click on the “Login” button.</a:t>
            </a:r>
          </a:p>
          <a:p>
            <a:pPr algn="just" defTabSz="457200">
              <a:defRPr sz="2200"/>
            </a:pPr>
            <a:r>
              <a:t>Wait for the application to process the login request.</a:t>
            </a:r>
          </a:p>
          <a:p>
            <a:pPr algn="just" defTabSz="457200">
              <a:defRPr sz="2200"/>
            </a:pPr>
          </a:p>
          <a:p>
            <a:pPr algn="just" defTabSz="457200">
              <a:defRPr sz="2200"/>
            </a:pPr>
            <a:r>
              <a:rPr b="1"/>
              <a:t>Expected Resul</a:t>
            </a:r>
            <a:r>
              <a:t>t: The login attempt should fail, and an appropriate error message (e.g., “Invalid username or password”) should be displayed on the login page.</a:t>
            </a:r>
          </a:p>
          <a:p>
            <a:pPr algn="just" defTabSz="457200">
              <a:defRPr sz="2200"/>
            </a:pPr>
            <a:r>
              <a:rPr b="1"/>
              <a:t>Test Case Status</a:t>
            </a:r>
            <a:r>
              <a:t>: PASS (if the error message is displayed)</a:t>
            </a:r>
          </a:p>
        </p:txBody>
      </p:sp>
      <p:sp>
        <p:nvSpPr>
          <p:cNvPr id="603" name="Example"/>
          <p:cNvSpPr txBox="1"/>
          <p:nvPr/>
        </p:nvSpPr>
        <p:spPr>
          <a:xfrm>
            <a:off x="667829" y="277299"/>
            <a:ext cx="1868796" cy="612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sz="3400"/>
              <a:t>Example</a:t>
            </a:r>
            <a:r>
              <a:t> </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6" name="Features of Black Box Testing"/>
          <p:cNvSpPr txBox="1"/>
          <p:nvPr/>
        </p:nvSpPr>
        <p:spPr>
          <a:xfrm>
            <a:off x="759702" y="191346"/>
            <a:ext cx="5137508"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000"/>
            </a:lvl1pPr>
          </a:lstStyle>
          <a:p>
            <a:pPr/>
            <a:r>
              <a:t>Features of Black Box Testing</a:t>
            </a:r>
          </a:p>
        </p:txBody>
      </p:sp>
      <p:sp>
        <p:nvSpPr>
          <p:cNvPr id="607" name="Focus on External Behavior: Black box testing emphasises evaluating the software’s functionality from an end-user perspective, focusing on how the system behaves with different inputs and usage scenarios.…"/>
          <p:cNvSpPr txBox="1"/>
          <p:nvPr/>
        </p:nvSpPr>
        <p:spPr>
          <a:xfrm>
            <a:off x="-51085" y="825599"/>
            <a:ext cx="8963843" cy="567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800"/>
            </a:pPr>
            <a:r>
              <a:rPr b="1"/>
              <a:t>	Focus on External Behavior</a:t>
            </a:r>
            <a:r>
              <a:t>: Black box testing emphasises evaluating the software’s functionality from an end-user perspective, focusing on how the system behaves with different inputs and usage scenarios.</a:t>
            </a:r>
            <a:br/>
          </a:p>
          <a:p>
            <a:pPr marL="377825" indent="-238125" algn="just" defTabSz="457200">
              <a:buClr>
                <a:srgbClr val="333333"/>
              </a:buClr>
              <a:buSzPct val="100000"/>
              <a:buFont typeface="Helvetica"/>
              <a:buChar char="•"/>
              <a:defRPr sz="1800"/>
            </a:pPr>
            <a:r>
              <a:rPr b="1"/>
              <a:t>	Independence from Internal Code</a:t>
            </a:r>
            <a:r>
              <a:t>: Testers conducting black box testing do not require knowledge of the internal code or implementation details, making it suitable for testers who may not have programming expertise.</a:t>
            </a:r>
            <a:br/>
          </a:p>
          <a:p>
            <a:pPr marL="377825" indent="-238125" algn="just" defTabSz="457200">
              <a:buClr>
                <a:srgbClr val="333333"/>
              </a:buClr>
              <a:buSzPct val="100000"/>
              <a:buFont typeface="Helvetica"/>
              <a:buChar char="•"/>
              <a:defRPr sz="1800"/>
            </a:pPr>
            <a:r>
              <a:rPr b="1"/>
              <a:t>	Requirement-Based Testing</a:t>
            </a:r>
            <a:r>
              <a:t>: Test cases in black box testing are designed based on the software’s requirements and specifications. This ensures that the application meets the intended functionality and business objectives.</a:t>
            </a:r>
          </a:p>
          <a:p>
            <a:pPr marL="377825" indent="-238125" algn="just" defTabSz="457200">
              <a:buClr>
                <a:srgbClr val="333333"/>
              </a:buClr>
              <a:buSzPct val="100000"/>
              <a:buFont typeface="Helvetica"/>
              <a:buChar char="•"/>
              <a:defRPr sz="1800"/>
            </a:pPr>
          </a:p>
          <a:p>
            <a:pPr marL="377825" indent="-238125" algn="just" defTabSz="457200">
              <a:buClr>
                <a:srgbClr val="333333"/>
              </a:buClr>
              <a:buSzPct val="100000"/>
              <a:buFont typeface="Helvetica"/>
              <a:buChar char="•"/>
              <a:defRPr sz="1800"/>
            </a:pPr>
            <a:r>
              <a:rPr b="1"/>
              <a:t>	Real-World Scenario Testing</a:t>
            </a:r>
            <a:r>
              <a:t>: Black box testing helps simulate </a:t>
            </a:r>
            <a:r>
              <a:rPr>
                <a:hlinkClick r:id="rId2" invalidUrl="" action="" tgtFrame="" tooltip="" history="1" highlightClick="0" endSnd="0"/>
              </a:rPr>
              <a:t>real-user conditions</a:t>
            </a:r>
            <a:r>
              <a:t>, allowing testers to identify defects that might arise during actual usage of the software.</a:t>
            </a:r>
            <a:br/>
          </a:p>
          <a:p>
            <a:pPr marL="377825" indent="-238125" algn="just" defTabSz="457200">
              <a:buClr>
                <a:srgbClr val="333333"/>
              </a:buClr>
              <a:buSzPct val="100000"/>
              <a:buFont typeface="Helvetica"/>
              <a:buChar char="•"/>
              <a:defRPr sz="1800"/>
            </a:pPr>
            <a:r>
              <a:rPr b="1"/>
              <a:t>	Validation of Interfaces</a:t>
            </a:r>
            <a:r>
              <a:t>: It is effective in verifying the accuracy of the software’s interfaces, ensuring that inputs and outputs are correctly handled.</a:t>
            </a:r>
          </a:p>
          <a:p>
            <a:pPr algn="just" defTabSz="457200">
              <a:defRPr sz="1800"/>
            </a:pP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0" name="Identification of Interface-Level Bugs: Black box testing is particularly useful for detecting interface-level bugs, such as incorrect error messages, incorrect data handling, or missing functionality.…"/>
          <p:cNvSpPr txBox="1"/>
          <p:nvPr/>
        </p:nvSpPr>
        <p:spPr>
          <a:xfrm>
            <a:off x="85928" y="640079"/>
            <a:ext cx="8706524" cy="673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98450" indent="-158750" algn="just" defTabSz="457200">
              <a:buClr>
                <a:srgbClr val="333333"/>
              </a:buClr>
              <a:buSzPct val="100000"/>
              <a:buFont typeface="Helvetica"/>
              <a:buChar char="•"/>
              <a:defRPr sz="2000"/>
            </a:pPr>
            <a:r>
              <a:rPr b="1"/>
              <a:t>Identification of Interface-Level Bugs</a:t>
            </a:r>
            <a:r>
              <a:t>: Black box testing is particularly useful for detecting interface-level bugs, such as incorrect error messages, incorrect data handling, or missing functionality.</a:t>
            </a:r>
            <a:br/>
          </a:p>
          <a:p>
            <a:pPr marL="298450" indent="-158750" algn="just" defTabSz="457200">
              <a:buClr>
                <a:srgbClr val="333333"/>
              </a:buClr>
              <a:buSzPct val="100000"/>
              <a:buFont typeface="Helvetica"/>
              <a:buChar char="•"/>
              <a:defRPr sz="2000"/>
            </a:pPr>
            <a:r>
              <a:rPr b="1"/>
              <a:t>User-Centric Testing</a:t>
            </a:r>
            <a:r>
              <a:t>: By focusing on the end-user perspective, black box testing ensures that the application meets user expectations and delivers a satisfactory user experience.</a:t>
            </a:r>
          </a:p>
          <a:p>
            <a:pPr marL="298450" indent="-158750" algn="just" defTabSz="457200">
              <a:buClr>
                <a:srgbClr val="333333"/>
              </a:buClr>
              <a:buSzPct val="100000"/>
              <a:buFont typeface="Helvetica"/>
              <a:buChar char="•"/>
              <a:defRPr sz="2000"/>
            </a:pPr>
          </a:p>
          <a:p>
            <a:pPr marL="298450" indent="-158750" algn="just" defTabSz="457200">
              <a:buClr>
                <a:srgbClr val="333333"/>
              </a:buClr>
              <a:buSzPct val="100000"/>
              <a:buFont typeface="Helvetica"/>
              <a:buChar char="•"/>
              <a:defRPr sz="2000"/>
            </a:pPr>
            <a:r>
              <a:rPr b="1"/>
              <a:t>Test Case Design Techniques</a:t>
            </a:r>
            <a:r>
              <a:t>: Black box testing employs various test case design techniques, such as equivalence partitioning, boundary value analysis, decision table testing, and state transition testing, to ensure comprehensive test coverage.</a:t>
            </a:r>
            <a:br/>
          </a:p>
          <a:p>
            <a:pPr marL="298450" indent="-158750" algn="just" defTabSz="457200">
              <a:buClr>
                <a:srgbClr val="333333"/>
              </a:buClr>
              <a:buSzPct val="100000"/>
              <a:buFont typeface="Helvetica"/>
              <a:buChar char="•"/>
              <a:defRPr sz="2000"/>
            </a:pPr>
            <a:r>
              <a:rPr b="1"/>
              <a:t>Compatibility Testing</a:t>
            </a:r>
            <a:r>
              <a:t>: It helps assess the software’s compatibility with different environments, browsers, operating systems, and devices.</a:t>
            </a:r>
          </a:p>
          <a:p>
            <a:pPr algn="just" defTabSz="457200">
              <a:defRPr sz="2000"/>
            </a:pPr>
          </a:p>
          <a:p>
            <a:pPr marL="298450" indent="-158750" algn="just" defTabSz="457200">
              <a:buClr>
                <a:srgbClr val="333333"/>
              </a:buClr>
              <a:buSzPct val="100000"/>
              <a:buFont typeface="Helvetica"/>
              <a:buChar char="•"/>
              <a:defRPr sz="2000"/>
            </a:pPr>
            <a:r>
              <a:t>Test Automation Support: Many black box testing tools support test automation, enabling the execution of repetitive test cases efficiently and reducing the testing cycle time.</a:t>
            </a:r>
          </a:p>
          <a:p>
            <a:pPr marL="457200" indent="-457200" defTabSz="457200">
              <a:tabLst>
                <a:tab pos="139700" algn="l"/>
                <a:tab pos="457200" algn="l"/>
              </a:tabLst>
              <a:defRPr sz="1600">
                <a:solidFill>
                  <a:srgbClr val="333333"/>
                </a:solidFill>
              </a:defRPr>
            </a:pPr>
          </a:p>
          <a:p>
            <a:pPr marL="298450" indent="-158750" algn="just" defTabSz="457200">
              <a:buClr>
                <a:srgbClr val="333333"/>
              </a:buClr>
              <a:buSzPct val="100000"/>
              <a:buFont typeface="Helvetica"/>
              <a:buChar char="•"/>
              <a:defRPr sz="2000"/>
            </a:pP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3" name="Independence from Internal Implementation: Testers do not need to have access to the source code or knowledge of the internal implementation, making it suitable for non-technical team members.…"/>
          <p:cNvSpPr txBox="1"/>
          <p:nvPr/>
        </p:nvSpPr>
        <p:spPr>
          <a:xfrm>
            <a:off x="304079" y="1969014"/>
            <a:ext cx="8535842" cy="476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900"/>
            </a:pPr>
            <a:r>
              <a:rPr b="1"/>
              <a:t>	Independence from Internal Implementation: </a:t>
            </a:r>
            <a:r>
              <a:t>Testers do not need to have access to the source code or knowledge of the internal implementation, making it suitable for non-technical team members.</a:t>
            </a:r>
            <a:br/>
          </a:p>
          <a:p>
            <a:pPr marL="377825" indent="-238125" algn="just" defTabSz="457200">
              <a:buClr>
                <a:srgbClr val="333333"/>
              </a:buClr>
              <a:buSzPct val="100000"/>
              <a:buFont typeface="Helvetica"/>
              <a:buChar char="•"/>
              <a:defRPr sz="1900"/>
            </a:pPr>
            <a:r>
              <a:rPr b="1"/>
              <a:t>	User-Centric Testing:</a:t>
            </a:r>
            <a:r>
              <a:t> Black box testing focuses on the software’s external behavior, ensuring that it meets user requirements and expectations.</a:t>
            </a:r>
            <a:br/>
          </a:p>
          <a:p>
            <a:pPr marL="377825" indent="-238125" algn="just" defTabSz="457200">
              <a:buClr>
                <a:srgbClr val="333333"/>
              </a:buClr>
              <a:buSzPct val="100000"/>
              <a:buFont typeface="Helvetica"/>
              <a:buChar char="•"/>
              <a:defRPr sz="1900"/>
            </a:pPr>
            <a:r>
              <a:rPr b="1"/>
              <a:t>	Testing from End-User Perspective:</a:t>
            </a:r>
            <a:r>
              <a:t> It simulates real user scenarios, helping to identify usability issues and ensuring the software meets user needs.</a:t>
            </a:r>
            <a:br/>
          </a:p>
          <a:p>
            <a:pPr marL="377825" indent="-238125" algn="just" defTabSz="457200">
              <a:buClr>
                <a:srgbClr val="333333"/>
              </a:buClr>
              <a:buSzPct val="100000"/>
              <a:buFont typeface="Helvetica"/>
              <a:buChar char="•"/>
              <a:defRPr sz="1900"/>
            </a:pPr>
            <a:r>
              <a:rPr b="1"/>
              <a:t>	Early Detection of Interface Issues:</a:t>
            </a:r>
            <a:r>
              <a:t> Black box testing can uncover interface-related defects, such as input validation errors and output discrepancies.</a:t>
            </a:r>
            <a:br/>
          </a:p>
        </p:txBody>
      </p:sp>
      <p:sp>
        <p:nvSpPr>
          <p:cNvPr id="614" name="Advantages of Blackbox testing"/>
          <p:cNvSpPr txBox="1"/>
          <p:nvPr/>
        </p:nvSpPr>
        <p:spPr>
          <a:xfrm>
            <a:off x="1371724" y="1142086"/>
            <a:ext cx="5420282"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a:lvl1pPr>
          </a:lstStyle>
          <a:p>
            <a:pPr/>
            <a:r>
              <a:t>Advantages of Blackbox testing</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7" name="Effective at Integration Testing: It verifies the interactions between different system components, making it valuable for integration testing.…"/>
          <p:cNvSpPr txBox="1"/>
          <p:nvPr/>
        </p:nvSpPr>
        <p:spPr>
          <a:xfrm>
            <a:off x="358319" y="637423"/>
            <a:ext cx="8427362" cy="4853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2100"/>
            </a:pPr>
            <a:r>
              <a:rPr b="1"/>
              <a:t>Effective at Integration Testing:</a:t>
            </a:r>
            <a:r>
              <a:t> It verifies the interactions between different system components, making it valuable for integration testing.</a:t>
            </a:r>
            <a:br/>
          </a:p>
          <a:p>
            <a:pPr marL="377825" indent="-238125" algn="just" defTabSz="457200">
              <a:buClr>
                <a:srgbClr val="333333"/>
              </a:buClr>
              <a:buSzPct val="100000"/>
              <a:buFont typeface="Helvetica"/>
              <a:buChar char="•"/>
              <a:defRPr sz="2100"/>
            </a:pPr>
            <a:r>
              <a:rPr b="1"/>
              <a:t>	Test Case Design Flexibility:</a:t>
            </a:r>
            <a:r>
              <a:t> Various test case design techniques, such as equivalence partitioning and boundary value analysis, allow for effective test coverage.</a:t>
            </a:r>
            <a:br/>
          </a:p>
          <a:p>
            <a:pPr marL="377825" indent="-238125" algn="just" defTabSz="457200">
              <a:buClr>
                <a:srgbClr val="333333"/>
              </a:buClr>
              <a:buSzPct val="100000"/>
              <a:buFont typeface="Helvetica"/>
              <a:buChar char="•"/>
              <a:defRPr sz="2100"/>
            </a:pPr>
            <a:r>
              <a:rPr b="1"/>
              <a:t>	Effective for Requirement Validation: </a:t>
            </a:r>
            <a:r>
              <a:t>Black box testing helps validate that the software meets the specified requirements.</a:t>
            </a:r>
            <a:br/>
          </a:p>
          <a:p>
            <a:pPr marL="377825" indent="-238125" algn="just" defTabSz="457200">
              <a:buClr>
                <a:srgbClr val="333333"/>
              </a:buClr>
              <a:buSzPct val="100000"/>
              <a:buFont typeface="Helvetica"/>
              <a:buChar char="•"/>
              <a:defRPr sz="2100"/>
            </a:pPr>
            <a:r>
              <a:rPr b="1"/>
              <a:t>	Suitable for Large Projects: </a:t>
            </a:r>
            <a:r>
              <a:t>It can be applied at different testing levels, from unit testing to acceptance testing, making it scalable for large projects.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Slide Number"/>
          <p:cNvSpPr txBox="1"/>
          <p:nvPr>
            <p:ph type="sldNum" sz="quarter" idx="2"/>
          </p:nvPr>
        </p:nvSpPr>
        <p:spPr>
          <a:xfrm>
            <a:off x="8523165" y="6461759"/>
            <a:ext cx="316036"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0" name="Limited Code Coverage: Black box testing may not explore all possible code paths or internal logic, potentially leaving certain defects undetected.…"/>
          <p:cNvSpPr txBox="1"/>
          <p:nvPr/>
        </p:nvSpPr>
        <p:spPr>
          <a:xfrm>
            <a:off x="11687" y="891008"/>
            <a:ext cx="8922655" cy="623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800"/>
            </a:pPr>
            <a:r>
              <a:rPr b="1"/>
              <a:t>	Limited Code Coverage: </a:t>
            </a:r>
            <a:r>
              <a:t>Black box testing may not explore all possible code paths or internal logic, potentially leaving certain defects undetected.</a:t>
            </a:r>
          </a:p>
          <a:p>
            <a:pPr marL="377825" indent="-238125" algn="just" defTabSz="457200">
              <a:buClr>
                <a:srgbClr val="333333"/>
              </a:buClr>
              <a:buSzPct val="100000"/>
              <a:buFont typeface="Helvetica"/>
              <a:buChar char="•"/>
              <a:defRPr sz="1800"/>
            </a:pPr>
          </a:p>
          <a:p>
            <a:pPr marL="377825" indent="-238125" algn="just" defTabSz="457200">
              <a:buClr>
                <a:srgbClr val="333333"/>
              </a:buClr>
              <a:buSzPct val="100000"/>
              <a:buFont typeface="Helvetica"/>
              <a:buChar char="•"/>
              <a:defRPr sz="1800"/>
            </a:pPr>
            <a:r>
              <a:rPr b="1"/>
              <a:t>	Inability to Test Complex Algorithms:</a:t>
            </a:r>
            <a:r>
              <a:t> It may not be effective at validating complex algorithms or intricate business logic that requires knowledge of the internal code.</a:t>
            </a:r>
          </a:p>
          <a:p>
            <a:pPr marL="377825" indent="-238125" algn="just" defTabSz="457200">
              <a:buClr>
                <a:srgbClr val="333333"/>
              </a:buClr>
              <a:buSzPct val="100000"/>
              <a:buFont typeface="Helvetica"/>
              <a:buChar char="•"/>
              <a:defRPr sz="1800"/>
            </a:pPr>
          </a:p>
          <a:p>
            <a:pPr marL="377825" indent="-238125" algn="just" defTabSz="457200">
              <a:buClr>
                <a:srgbClr val="333333"/>
              </a:buClr>
              <a:buSzPct val="100000"/>
              <a:buFont typeface="Helvetica"/>
              <a:buChar char="•"/>
              <a:defRPr sz="1800"/>
            </a:pPr>
            <a:r>
              <a:rPr b="1"/>
              <a:t>	Redundant Testing:</a:t>
            </a:r>
            <a:r>
              <a:t> Some test cases may overlap, leading to redundant testing efforts and less optimal test coverage.</a:t>
            </a:r>
            <a:br/>
          </a:p>
          <a:p>
            <a:pPr marL="377825" indent="-238125" algn="just" defTabSz="457200">
              <a:buClr>
                <a:srgbClr val="333333"/>
              </a:buClr>
              <a:buSzPct val="100000"/>
              <a:buFont typeface="Helvetica"/>
              <a:buChar char="•"/>
              <a:defRPr sz="1800"/>
            </a:pPr>
            <a:r>
              <a:rPr b="1"/>
              <a:t>	Dependency on Requirements: </a:t>
            </a:r>
            <a:r>
              <a:t>Test cases are heavily dependent on the accuracy and completeness of the provided requirements. Incomplete or ambiguous requirements can result in incomplete testing.</a:t>
            </a:r>
            <a:br/>
          </a:p>
          <a:p>
            <a:pPr marL="377825" indent="-238125" algn="just" defTabSz="457200">
              <a:buClr>
                <a:srgbClr val="333333"/>
              </a:buClr>
              <a:buSzPct val="100000"/>
              <a:buFont typeface="Helvetica"/>
              <a:buChar char="•"/>
              <a:defRPr sz="1800"/>
            </a:pPr>
            <a:r>
              <a:rPr b="1"/>
              <a:t>	Inefficiency with Repetitive Tasks:</a:t>
            </a:r>
            <a:r>
              <a:t> Manual black box testing can be time-consuming and inefficient for repetitive tasks, making test automation essential for large-scale projects.</a:t>
            </a:r>
          </a:p>
          <a:p>
            <a:pPr algn="just" defTabSz="457200">
              <a:defRPr sz="1800"/>
            </a:pPr>
          </a:p>
          <a:p>
            <a:pPr marL="377825" indent="-238125" algn="just" defTabSz="457200">
              <a:buClr>
                <a:srgbClr val="333333"/>
              </a:buClr>
              <a:buSzPct val="100000"/>
              <a:buFont typeface="Helvetica"/>
              <a:buChar char="•"/>
              <a:defRPr sz="1800"/>
            </a:pPr>
            <a:r>
              <a:rPr b="1"/>
              <a:t>	Inability to Assess Performance and Scalability:</a:t>
            </a:r>
            <a:r>
              <a:t> Performance-related issues and scalability problems may not be effectively identified through black box testing alone.</a:t>
            </a:r>
          </a:p>
        </p:txBody>
      </p:sp>
      <p:sp>
        <p:nvSpPr>
          <p:cNvPr id="621" name="Limitations of Black box testing"/>
          <p:cNvSpPr txBox="1"/>
          <p:nvPr/>
        </p:nvSpPr>
        <p:spPr>
          <a:xfrm>
            <a:off x="893607" y="317143"/>
            <a:ext cx="5160533"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900"/>
            </a:lvl1pPr>
          </a:lstStyle>
          <a:p>
            <a:pPr/>
            <a:r>
              <a:t>Limitations of Black box testing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lide Number"/>
          <p:cNvSpPr txBox="1"/>
          <p:nvPr>
            <p:ph type="sldNum" sz="quarter" idx="2"/>
          </p:nvPr>
        </p:nvSpPr>
        <p:spPr>
          <a:xfrm>
            <a:off x="8603161" y="6461759"/>
            <a:ext cx="236040"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8" name="Coding Standards"/>
          <p:cNvSpPr txBox="1"/>
          <p:nvPr/>
        </p:nvSpPr>
        <p:spPr>
          <a:xfrm>
            <a:off x="1177234" y="1183824"/>
            <a:ext cx="3154187"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000"/>
            </a:lvl1pPr>
          </a:lstStyle>
          <a:p>
            <a:pPr/>
            <a:r>
              <a:t>Coding Standards</a:t>
            </a:r>
          </a:p>
        </p:txBody>
      </p:sp>
      <p:sp>
        <p:nvSpPr>
          <p:cNvPr id="199" name="General coding standards refers to how the developer writes code.…"/>
          <p:cNvSpPr txBox="1"/>
          <p:nvPr/>
        </p:nvSpPr>
        <p:spPr>
          <a:xfrm>
            <a:off x="344160" y="1921244"/>
            <a:ext cx="8455680" cy="390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93306" indent="-93306" algn="just" defTabSz="457200">
              <a:buSzPct val="100000"/>
              <a:buChar char="-"/>
              <a:defRPr sz="2100"/>
            </a:pPr>
            <a:r>
              <a:t> General coding standards refers to how the developer writes code. </a:t>
            </a:r>
            <a:br/>
          </a:p>
          <a:p>
            <a:pPr marL="93306" indent="-93306" algn="just" defTabSz="457200">
              <a:buSzPct val="100000"/>
              <a:buChar char="-"/>
              <a:defRPr sz="2100"/>
            </a:pPr>
            <a:r>
              <a:t> Good software development organizations want their programmers to </a:t>
            </a:r>
            <a:br/>
            <a:r>
              <a:t>maintain to some </a:t>
            </a:r>
            <a:r>
              <a:rPr>
                <a:solidFill>
                  <a:srgbClr val="0433FF"/>
                </a:solidFill>
              </a:rPr>
              <a:t>well-defined and standard style of coding called coding standards. </a:t>
            </a:r>
            <a:br>
              <a:rPr>
                <a:solidFill>
                  <a:srgbClr val="0433FF"/>
                </a:solidFill>
              </a:rPr>
            </a:br>
          </a:p>
          <a:p>
            <a:pPr marL="93306" indent="-93306" algn="just" defTabSz="457200">
              <a:buSzPct val="100000"/>
              <a:buChar char="-"/>
              <a:defRPr sz="2100"/>
            </a:pPr>
            <a:r>
              <a:t>They usually make their own coding standards and guidelines depending on what suits their organization best and based on the types of software they develop.</a:t>
            </a:r>
            <a:br/>
          </a:p>
          <a:p>
            <a:pPr marL="93306" indent="-93306" algn="just" defTabSz="457200">
              <a:buSzPct val="100000"/>
              <a:buChar char="-"/>
              <a:defRPr sz="2100"/>
            </a:pPr>
            <a:r>
              <a:t>It is very important for the programmers to maintain the coding standards otherwise the code will be rejected during code review.</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lide Number"/>
          <p:cNvSpPr txBox="1"/>
          <p:nvPr>
            <p:ph type="sldNum" sz="quarter" idx="2"/>
          </p:nvPr>
        </p:nvSpPr>
        <p:spPr>
          <a:xfrm>
            <a:off x="8070517" y="6398260"/>
            <a:ext cx="387683"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4" name="Black-Box Testing is like a test drive. You don’t need to know how the engine works, how the brakes are connected, or how the transmission shifts gears. You’re only interested in whether the car starts when you turn the key, moves when you press the acce"/>
          <p:cNvSpPr txBox="1"/>
          <p:nvPr/>
        </p:nvSpPr>
        <p:spPr>
          <a:xfrm>
            <a:off x="170373" y="1504703"/>
            <a:ext cx="8803254"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800"/>
            </a:pPr>
            <a:r>
              <a:rPr b="1"/>
              <a:t>	Black-Box Testing is like a test drive</a:t>
            </a:r>
            <a:r>
              <a:t>. You don’t need to know how the engine works, how the brakes are connected, or how the transmission shifts gears. You’re only interested in whether the car starts when you turn the key, moves when you press the accelerator, stops when you hit the brakes, and if the air conditioning and radio work. You’re testing the functionality without knowing the internal workings.</a:t>
            </a:r>
            <a:br/>
          </a:p>
          <a:p>
            <a:pPr marL="377825" indent="-238125" algn="just" defTabSz="457200">
              <a:buClr>
                <a:srgbClr val="333333"/>
              </a:buClr>
              <a:buSzPct val="100000"/>
              <a:buFont typeface="Helvetica"/>
              <a:buChar char="•"/>
              <a:defRPr sz="1800"/>
            </a:pPr>
            <a:r>
              <a:rPr b="1"/>
              <a:t>	White-Box Testing is like the inspection done by a mechanic</a:t>
            </a:r>
            <a:r>
              <a:t>. The mechanic lifts the car, checks the engine, examines the brake system, looks at the transmission, etc. They deeply understand the car’s workings and use this knowledge to check the internal components. They’re interested in more than just whether the car works, but how it works.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Double-click to edit"/>
          <p:cNvSpPr txBox="1"/>
          <p:nvPr>
            <p:ph type="title"/>
          </p:nvPr>
        </p:nvSpPr>
        <p:spPr>
          <a:prstGeom prst="rect">
            <a:avLst/>
          </a:prstGeom>
        </p:spPr>
        <p:txBody>
          <a:bodyPr/>
          <a:lstStyle/>
          <a:p>
            <a:pPr defTabSz="841247">
              <a:defRPr sz="3680"/>
            </a:pPr>
          </a:p>
        </p:txBody>
      </p:sp>
      <p:sp>
        <p:nvSpPr>
          <p:cNvPr id="627" name="Double-click to edit"/>
          <p:cNvSpPr txBox="1"/>
          <p:nvPr>
            <p:ph type="body" idx="1"/>
          </p:nvPr>
        </p:nvSpPr>
        <p:spPr>
          <a:xfrm>
            <a:off x="1040310" y="1780375"/>
            <a:ext cx="7722690" cy="4290225"/>
          </a:xfrm>
          <a:prstGeom prst="rect">
            <a:avLst/>
          </a:prstGeom>
        </p:spPr>
        <p:txBody>
          <a:bodyPr/>
          <a:lstStyle/>
          <a:p>
            <a:pPr/>
          </a:p>
        </p:txBody>
      </p:sp>
      <p:pic>
        <p:nvPicPr>
          <p:cNvPr id="628" name="Image" descr="Image"/>
          <p:cNvPicPr>
            <a:picLocks noChangeAspect="1"/>
          </p:cNvPicPr>
          <p:nvPr/>
        </p:nvPicPr>
        <p:blipFill>
          <a:blip r:embed="rId2">
            <a:extLst/>
          </a:blip>
          <a:stretch>
            <a:fillRect/>
          </a:stretch>
        </p:blipFill>
        <p:spPr>
          <a:xfrm>
            <a:off x="1040310" y="1780375"/>
            <a:ext cx="6241272" cy="4099434"/>
          </a:xfrm>
          <a:prstGeom prst="rect">
            <a:avLst/>
          </a:prstGeom>
          <a:ln w="12700">
            <a:miter lim="400000"/>
          </a:ln>
        </p:spPr>
      </p:pic>
      <p:sp>
        <p:nvSpPr>
          <p:cNvPr id="629" name="Slide Number"/>
          <p:cNvSpPr txBox="1"/>
          <p:nvPr>
            <p:ph type="sldNum" sz="quarter" idx="2"/>
          </p:nvPr>
        </p:nvSpPr>
        <p:spPr>
          <a:xfrm>
            <a:off x="8083626" y="6398260"/>
            <a:ext cx="374574"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 name="A coding standard gives a uniform appearance to the codes written by different engineers.…"/>
          <p:cNvSpPr txBox="1"/>
          <p:nvPr/>
        </p:nvSpPr>
        <p:spPr>
          <a:xfrm>
            <a:off x="231266" y="2367279"/>
            <a:ext cx="8358573" cy="344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63817" indent="-224117" algn="just" defTabSz="457200">
              <a:buClr>
                <a:schemeClr val="accent1">
                  <a:lumOff val="44000"/>
                </a:schemeClr>
              </a:buClr>
              <a:buSzPct val="100000"/>
              <a:buFont typeface="Helvetica"/>
              <a:buChar char="•"/>
              <a:defRPr sz="2000"/>
            </a:pPr>
            <a:r>
              <a:t>A coding standard gives a uniform appearance to the codes written by different engineers.</a:t>
            </a:r>
            <a:br/>
          </a:p>
          <a:p>
            <a:pPr marL="363817" indent="-224117" algn="just" defTabSz="457200">
              <a:buClr>
                <a:schemeClr val="accent1">
                  <a:lumOff val="44000"/>
                </a:schemeClr>
              </a:buClr>
              <a:buSzPct val="100000"/>
              <a:buFont typeface="Helvetica"/>
              <a:buChar char="•"/>
              <a:defRPr sz="2000"/>
            </a:pPr>
            <a:r>
              <a:t>It improves readability, and maintainability of the code and it reduces complexity also.</a:t>
            </a:r>
            <a:br/>
          </a:p>
          <a:p>
            <a:pPr marL="363817" indent="-224117" algn="just" defTabSz="457200">
              <a:buClr>
                <a:schemeClr val="accent1">
                  <a:lumOff val="44000"/>
                </a:schemeClr>
              </a:buClr>
              <a:buSzPct val="100000"/>
              <a:buFont typeface="Helvetica"/>
              <a:buChar char="•"/>
              <a:defRPr sz="2000"/>
            </a:pPr>
            <a:r>
              <a:t>It helps in code reuse and helps to detect error easily.</a:t>
            </a:r>
            <a:br/>
          </a:p>
          <a:p>
            <a:pPr marL="363817" indent="-224117" algn="just" defTabSz="457200">
              <a:buClr>
                <a:schemeClr val="accent1">
                  <a:lumOff val="44000"/>
                </a:schemeClr>
              </a:buClr>
              <a:buSzPct val="100000"/>
              <a:buFont typeface="Helvetica"/>
              <a:buChar char="•"/>
              <a:defRPr sz="2000"/>
            </a:pPr>
            <a:r>
              <a:t>It promotes sound programming practices and increases efficiency of the programmers.</a:t>
            </a:r>
          </a:p>
        </p:txBody>
      </p:sp>
      <p:sp>
        <p:nvSpPr>
          <p:cNvPr id="203" name="Purpose of Having Coding Standards"/>
          <p:cNvSpPr txBox="1"/>
          <p:nvPr/>
        </p:nvSpPr>
        <p:spPr>
          <a:xfrm>
            <a:off x="1153773" y="1176966"/>
            <a:ext cx="5136467"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lstStyle>
          <a:p>
            <a:pPr/>
            <a:r>
              <a:t>Purpose of Having Coding Standards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 name="Coding Guidelines"/>
          <p:cNvSpPr txBox="1"/>
          <p:nvPr/>
        </p:nvSpPr>
        <p:spPr>
          <a:xfrm>
            <a:off x="340657" y="1117419"/>
            <a:ext cx="3010060" cy="95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800"/>
            </a:lvl1pPr>
          </a:lstStyle>
          <a:p>
            <a:pPr/>
            <a:r>
              <a:t>Coding Guidelines</a:t>
            </a:r>
          </a:p>
        </p:txBody>
      </p:sp>
      <p:sp>
        <p:nvSpPr>
          <p:cNvPr id="207" name="General coding guidelines provide the programmer with a set of the best  methods which can be used to make programs more comfortable to read and maintain.…"/>
          <p:cNvSpPr txBox="1"/>
          <p:nvPr/>
        </p:nvSpPr>
        <p:spPr>
          <a:xfrm>
            <a:off x="154866" y="1879159"/>
            <a:ext cx="3858805" cy="301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93306" indent="-93306" algn="just" defTabSz="457200">
              <a:buSzPct val="100000"/>
              <a:buChar char="-"/>
              <a:defRPr sz="1900"/>
            </a:pPr>
            <a:r>
              <a:t> General coding guidelines provide the programmer with a set of the best  methods which can be used to make programs more comfortable to read and maintain. </a:t>
            </a:r>
            <a:br/>
          </a:p>
          <a:p>
            <a:pPr marL="93306" indent="-93306" algn="just" defTabSz="457200">
              <a:buSzPct val="100000"/>
              <a:buChar char="-"/>
              <a:defRPr sz="1900"/>
            </a:pPr>
            <a:r>
              <a:t> Most of the examples use the C language syntax, but the guidelines can be tested to all languages.</a:t>
            </a:r>
          </a:p>
        </p:txBody>
      </p:sp>
      <p:pic>
        <p:nvPicPr>
          <p:cNvPr id="208" name="Image" descr="Image"/>
          <p:cNvPicPr>
            <a:picLocks noChangeAspect="1"/>
          </p:cNvPicPr>
          <p:nvPr/>
        </p:nvPicPr>
        <p:blipFill>
          <a:blip r:embed="rId2">
            <a:extLst/>
          </a:blip>
          <a:stretch>
            <a:fillRect/>
          </a:stretch>
        </p:blipFill>
        <p:spPr>
          <a:xfrm>
            <a:off x="4033341" y="1095017"/>
            <a:ext cx="4941817" cy="428074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1. Line Length: It is considered a good practice to keep the length of source code lines at or below 80 characters. Lines longer than this may not be visible properly on some terminals and tools. Some printers will truncate lines longer than 80 columns. "/>
          <p:cNvSpPr txBox="1"/>
          <p:nvPr/>
        </p:nvSpPr>
        <p:spPr>
          <a:xfrm>
            <a:off x="191118" y="165905"/>
            <a:ext cx="8673086" cy="344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r>
              <a:t>1. </a:t>
            </a:r>
            <a:r>
              <a:rPr b="1"/>
              <a:t>Line Length:</a:t>
            </a:r>
            <a:r>
              <a:t> It is considered a good practice to keep the length of source code lines at or below 80 characters. Lines longer than this may not be visible properly on some terminals and tools. Some printers will truncate lines longer than 80 columns.</a:t>
            </a:r>
            <a:br/>
            <a:br/>
            <a:r>
              <a:t>2. </a:t>
            </a:r>
            <a:r>
              <a:rPr b="1"/>
              <a:t>Spacing:</a:t>
            </a:r>
            <a:r>
              <a:t> The appropriate use of spaces within a line of code can improve readability. </a:t>
            </a:r>
            <a:br/>
            <a:br/>
            <a:r>
              <a:t>Bad:        cost=price+(price*sales_tax)</a:t>
            </a:r>
            <a:br/>
            <a:r>
              <a:t>                fprintf(stdout ,"The total cost is %5.2f\n",cost);</a:t>
            </a:r>
            <a:br/>
          </a:p>
          <a:p>
            <a:pPr algn="just" defTabSz="457200">
              <a:defRPr sz="1800"/>
            </a:pPr>
            <a:r>
              <a:t>Better:      cost = price + ( price * sales_tax )</a:t>
            </a:r>
            <a:br/>
            <a:r>
              <a:t>                  fprintf (stdout,"The total cost is %5.2f\n",cost);</a:t>
            </a:r>
          </a:p>
        </p:txBody>
      </p:sp>
      <p:sp>
        <p:nvSpPr>
          <p:cNvPr id="211" name="3. The code should be well-documented: As a rule of thumb, there must be at least one comment line on the average for every three-source line.…"/>
          <p:cNvSpPr txBox="1"/>
          <p:nvPr/>
        </p:nvSpPr>
        <p:spPr>
          <a:xfrm>
            <a:off x="191117" y="3080223"/>
            <a:ext cx="8673087" cy="3622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spcBef>
                <a:spcPts val="1600"/>
              </a:spcBef>
              <a:defRPr sz="1600">
                <a:solidFill>
                  <a:srgbClr val="333333"/>
                </a:solidFill>
              </a:defRPr>
            </a:pPr>
          </a:p>
          <a:p>
            <a:pPr algn="just" defTabSz="457200">
              <a:spcBef>
                <a:spcPts val="1600"/>
              </a:spcBef>
              <a:defRPr sz="1600">
                <a:solidFill>
                  <a:srgbClr val="333333"/>
                </a:solidFill>
              </a:defRPr>
            </a:pPr>
          </a:p>
          <a:p>
            <a:pPr algn="just" defTabSz="457200">
              <a:defRPr sz="1800"/>
            </a:pPr>
            <a:r>
              <a:t>3. </a:t>
            </a:r>
            <a:r>
              <a:rPr b="1"/>
              <a:t>The code should be well-documented: </a:t>
            </a:r>
            <a:r>
              <a:t>As a rule of thumb, there must be at least one comment line on the average for every three-source line.</a:t>
            </a:r>
            <a:br/>
          </a:p>
          <a:p>
            <a:pPr algn="just" defTabSz="457200">
              <a:defRPr sz="1800"/>
            </a:pPr>
            <a:r>
              <a:t>4. </a:t>
            </a:r>
            <a:r>
              <a:rPr b="1"/>
              <a:t>The length of any function should not exceed 10 source lines:</a:t>
            </a:r>
            <a:r>
              <a:t> A very lengthy function is generally very difficult to understand as it possibly carries out many various functions. For the same reason, lengthy functions are possible to have a disproportionately larger number of bugs.</a:t>
            </a:r>
          </a:p>
          <a:p>
            <a:pPr algn="just" defTabSz="457200">
              <a:spcBef>
                <a:spcPts val="1600"/>
              </a:spcBef>
              <a:defRPr sz="1600">
                <a:solidFill>
                  <a:srgbClr val="333333"/>
                </a:solidFill>
              </a:defRPr>
            </a:pPr>
          </a:p>
        </p:txBody>
      </p:sp>
      <p:sp>
        <p:nvSpPr>
          <p:cNvPr id="2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5" name="5. Do not use goto statements: Use of goto statements makes a program unstructured and very tough to understand  6. Inline Comments: Inline comments promote readability.  7. Error Messages: Error handling is an essential aspect of computer programming. T"/>
          <p:cNvSpPr txBox="1"/>
          <p:nvPr/>
        </p:nvSpPr>
        <p:spPr>
          <a:xfrm>
            <a:off x="356787" y="2011679"/>
            <a:ext cx="8430426"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000"/>
            </a:pPr>
            <a:r>
              <a:t>5</a:t>
            </a:r>
            <a:r>
              <a:rPr b="1"/>
              <a:t>. Do not use goto statements:</a:t>
            </a:r>
            <a:r>
              <a:t> Use of goto statements makes a program unstructured and very tough to understand</a:t>
            </a:r>
            <a:br/>
            <a:br/>
            <a:r>
              <a:t>6. </a:t>
            </a:r>
            <a:r>
              <a:rPr b="1"/>
              <a:t>Inline Comments:</a:t>
            </a:r>
            <a:r>
              <a:t> Inline comments promote readability.</a:t>
            </a:r>
            <a:br/>
            <a:br/>
            <a:r>
              <a:t>7. </a:t>
            </a:r>
            <a:r>
              <a:rPr b="1"/>
              <a:t>Error Messages</a:t>
            </a:r>
            <a:r>
              <a:t>: Error handling is an essential aspect of computer programming. This does not only include adding the necessary logic to test for and handle errors but also involves making error messages meaningful.</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8" name="Code Review"/>
          <p:cNvSpPr txBox="1"/>
          <p:nvPr/>
        </p:nvSpPr>
        <p:spPr>
          <a:xfrm>
            <a:off x="1300225" y="928776"/>
            <a:ext cx="2823231" cy="1183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600"/>
            </a:lvl1pPr>
          </a:lstStyle>
          <a:p>
            <a:pPr/>
            <a:r>
              <a:t>Code Review</a:t>
            </a:r>
          </a:p>
        </p:txBody>
      </p:sp>
      <p:sp>
        <p:nvSpPr>
          <p:cNvPr id="219" name="Code review is a systematic and collaborative process in software development where one or more developers examine and evaluate another developer’s code to identify any issues, provide any feedback, and ensure that the code meets quality standards.…"/>
          <p:cNvSpPr txBox="1"/>
          <p:nvPr/>
        </p:nvSpPr>
        <p:spPr>
          <a:xfrm>
            <a:off x="292265" y="1897380"/>
            <a:ext cx="8379035" cy="339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88395" indent="-88395" algn="just" defTabSz="457200">
              <a:buSzPct val="100000"/>
              <a:buChar char="-"/>
              <a:defRPr sz="2200"/>
            </a:pPr>
            <a:r>
              <a:t> Code review is a systematic and collaborative process in software development where one or more developers examine and evaluate another developer’s code to identify any issues, provide any feedback, and ensure that the code meets quality standards. </a:t>
            </a:r>
            <a:br/>
          </a:p>
          <a:p>
            <a:pPr marL="88395" indent="-88395" algn="just" defTabSz="457200">
              <a:buSzPct val="100000"/>
              <a:buChar char="-"/>
              <a:defRPr sz="2200"/>
            </a:pPr>
            <a:r>
              <a:t> The primary goal is to improve the maintainability, quality, and reliability of the codebase resulting in the overall success of a project while also promoting knowledge sharing and learning among team members.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Why is Code Review important?"/>
          <p:cNvSpPr txBox="1"/>
          <p:nvPr/>
        </p:nvSpPr>
        <p:spPr>
          <a:xfrm>
            <a:off x="1124214" y="1054614"/>
            <a:ext cx="4621384" cy="853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500"/>
            </a:lvl1pPr>
          </a:lstStyle>
          <a:p>
            <a:pPr/>
            <a:r>
              <a:t>Why is Code Review important?</a:t>
            </a:r>
          </a:p>
        </p:txBody>
      </p:sp>
      <p:sp>
        <p:nvSpPr>
          <p:cNvPr id="223" name="Bug Detection and Prevention: Code review helps detect and address errors, bugs, and issues in the code before they propagate to production. This early detection significantly helps in reducing the cost and effort required to fix problems later in the de"/>
          <p:cNvSpPr txBox="1"/>
          <p:nvPr/>
        </p:nvSpPr>
        <p:spPr>
          <a:xfrm>
            <a:off x="125771" y="1806197"/>
            <a:ext cx="8620352" cy="512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800"/>
            </a:pPr>
            <a:r>
              <a:rPr b="1"/>
              <a:t>Bug Detection and Prevention:</a:t>
            </a:r>
            <a:r>
              <a:t> Code review helps detect and address errors, bugs, and issues in the code before they propagate to production. This early detection significantly helps in reducing the cost and effort required to fix problems later in the development process or after deployment.</a:t>
            </a:r>
            <a:br/>
          </a:p>
          <a:p>
            <a:pPr marL="377825" indent="-238125" algn="just" defTabSz="457200">
              <a:buClr>
                <a:srgbClr val="333333"/>
              </a:buClr>
              <a:buSzPct val="100000"/>
              <a:buFont typeface="Helvetica"/>
              <a:buChar char="•"/>
              <a:defRPr sz="1800"/>
            </a:pPr>
            <a:r>
              <a:rPr b="1"/>
              <a:t>Improved Quality of Code:</a:t>
            </a:r>
            <a:r>
              <a:t> Code review encourages writing of clean, maintainable, and efficient code. Reviewers can suggest enhancements, recommend best practices, and ensure that the code aligns with the established coding standards and guidelines.</a:t>
            </a:r>
            <a:br/>
          </a:p>
          <a:p>
            <a:pPr marL="377825" indent="-238125" algn="just" defTabSz="457200">
              <a:buClr>
                <a:srgbClr val="333333"/>
              </a:buClr>
              <a:buSzPct val="100000"/>
              <a:buFont typeface="Helvetica"/>
              <a:buChar char="•"/>
              <a:defRPr sz="1800"/>
            </a:pPr>
            <a:r>
              <a:rPr b="1"/>
              <a:t>Consistency:</a:t>
            </a:r>
            <a:r>
              <a:t> Code review enforces consistency in coding style and practices across the team which makes the codebase easier to maintain and understand.</a:t>
            </a:r>
            <a:br/>
          </a:p>
          <a:p>
            <a:pPr marL="377825" indent="-238125" algn="just" defTabSz="457200">
              <a:buClr>
                <a:srgbClr val="333333"/>
              </a:buClr>
              <a:buSzPct val="100000"/>
              <a:buFont typeface="Helvetica"/>
              <a:buChar char="•"/>
              <a:defRPr sz="1800"/>
            </a:pPr>
            <a:r>
              <a:rPr b="1"/>
              <a:t>Knowledge Sharing and Learning:</a:t>
            </a:r>
            <a:r>
              <a:t> Code reviews offer opportunities for knowledge sharing among team members to learn from one another. Discussions during these reviews can help spread domain knowledge and best practices.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Types of Code Review"/>
          <p:cNvSpPr txBox="1"/>
          <p:nvPr/>
        </p:nvSpPr>
        <p:spPr>
          <a:xfrm>
            <a:off x="667335" y="796423"/>
            <a:ext cx="3789119"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900"/>
            </a:lvl1pPr>
          </a:lstStyle>
          <a:p>
            <a:pPr/>
            <a:r>
              <a:t>Types of Code Review</a:t>
            </a:r>
          </a:p>
        </p:txBody>
      </p:sp>
      <p:pic>
        <p:nvPicPr>
          <p:cNvPr id="227" name="Image" descr="Image"/>
          <p:cNvPicPr>
            <a:picLocks noChangeAspect="1"/>
          </p:cNvPicPr>
          <p:nvPr/>
        </p:nvPicPr>
        <p:blipFill>
          <a:blip r:embed="rId2">
            <a:extLst/>
          </a:blip>
          <a:stretch>
            <a:fillRect/>
          </a:stretch>
        </p:blipFill>
        <p:spPr>
          <a:xfrm>
            <a:off x="666251" y="1682992"/>
            <a:ext cx="8024565" cy="463939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0" name="Pull Request (PR) Reviews: In Git-based version control systems like GitHub, etc., developers often create pull or merge requests to propose changes to the codebase. These pull requests are reviewed by the team members before the changes are merged.…"/>
          <p:cNvSpPr txBox="1"/>
          <p:nvPr/>
        </p:nvSpPr>
        <p:spPr>
          <a:xfrm>
            <a:off x="59366" y="558941"/>
            <a:ext cx="8759647" cy="542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700"/>
            </a:pPr>
            <a:r>
              <a:rPr b="1"/>
              <a:t>Pull Request (PR) Reviews:</a:t>
            </a:r>
            <a:r>
              <a:t> In Git-based version control systems like GitHub, etc., developers often create pull or merge requests to propose changes to the codebase. These pull requests are reviewed by the team members before the changes are merged.</a:t>
            </a:r>
            <a:br/>
          </a:p>
          <a:p>
            <a:pPr marL="377825" indent="-238125" algn="just" defTabSz="457200">
              <a:buClr>
                <a:srgbClr val="333333"/>
              </a:buClr>
              <a:buSzPct val="100000"/>
              <a:buFont typeface="Helvetica"/>
              <a:buChar char="•"/>
              <a:defRPr sz="1700"/>
            </a:pPr>
            <a:r>
              <a:rPr b="1"/>
              <a:t>Pair Programming:</a:t>
            </a:r>
            <a:r>
              <a:t> In pair programming, two developers work together on the same computer, with one writing code while the other reviewing it in real time. This form of code review is highly interactive.</a:t>
            </a:r>
            <a:br/>
          </a:p>
          <a:p>
            <a:pPr marL="377825" indent="-238125" algn="just" defTabSz="457200">
              <a:buClr>
                <a:srgbClr val="333333"/>
              </a:buClr>
              <a:buSzPct val="100000"/>
              <a:buFont typeface="Helvetica"/>
              <a:buChar char="•"/>
              <a:defRPr sz="1700"/>
            </a:pPr>
            <a:r>
              <a:rPr b="1"/>
              <a:t>Over-the-Shoulder Reviews</a:t>
            </a:r>
            <a:r>
              <a:t>: A developer may ask a team member to review their code by physically sitting together and going through the code on the computer screen.</a:t>
            </a:r>
            <a:br/>
          </a:p>
          <a:p>
            <a:pPr marL="377825" indent="-238125" algn="just" defTabSz="457200">
              <a:buClr>
                <a:srgbClr val="333333"/>
              </a:buClr>
              <a:buSzPct val="100000"/>
              <a:buFont typeface="Helvetica"/>
              <a:buChar char="•"/>
              <a:defRPr sz="1700"/>
            </a:pPr>
            <a:r>
              <a:rPr b="1"/>
              <a:t>Tool-Assisted Reviews</a:t>
            </a:r>
            <a:r>
              <a:t>: Various tools and platforms are available to facilitate code reviews, such as GitHub, GitLab, Bitbucket, and code review-specific tools like Crucible and Review Board.</a:t>
            </a:r>
            <a:br/>
          </a:p>
          <a:p>
            <a:pPr marL="377825" indent="-238125" algn="just" defTabSz="457200">
              <a:buClr>
                <a:srgbClr val="333333"/>
              </a:buClr>
              <a:buSzPct val="100000"/>
              <a:buFont typeface="Helvetica"/>
              <a:buChar char="•"/>
              <a:defRPr sz="1700"/>
            </a:pPr>
            <a:r>
              <a:rPr b="1"/>
              <a:t>Email-Based Review:</a:t>
            </a:r>
            <a:r>
              <a:t> In email-based reviews, code changes are sent via email, and the reviewers provide feedback and comments in response. The discussion occurs over email threads.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User Interface design"/>
          <p:cNvSpPr txBox="1"/>
          <p:nvPr>
            <p:ph type="title"/>
          </p:nvPr>
        </p:nvSpPr>
        <p:spPr>
          <a:prstGeom prst="rect">
            <a:avLst/>
          </a:prstGeom>
        </p:spPr>
        <p:txBody>
          <a:bodyPr/>
          <a:lstStyle>
            <a:lvl1pPr defTabSz="841247">
              <a:defRPr sz="3680"/>
            </a:lvl1pPr>
          </a:lstStyle>
          <a:p>
            <a:pPr/>
            <a:r>
              <a:t>User Interface design</a:t>
            </a:r>
          </a:p>
        </p:txBody>
      </p:sp>
      <p:sp>
        <p:nvSpPr>
          <p:cNvPr id="164" name="The visual part of a computer application or operating system through which a client interacts with a computer or software.…"/>
          <p:cNvSpPr txBox="1"/>
          <p:nvPr>
            <p:ph type="body" idx="1"/>
          </p:nvPr>
        </p:nvSpPr>
        <p:spPr>
          <a:xfrm>
            <a:off x="381000" y="1729218"/>
            <a:ext cx="8382000" cy="4191001"/>
          </a:xfrm>
          <a:prstGeom prst="rect">
            <a:avLst/>
          </a:prstGeom>
        </p:spPr>
        <p:txBody>
          <a:bodyPr/>
          <a:lstStyle/>
          <a:p>
            <a:pPr marL="103909" indent="-103909" algn="just" defTabSz="457200">
              <a:spcBef>
                <a:spcPts val="0"/>
              </a:spcBef>
              <a:buClrTx/>
              <a:buSzPct val="100000"/>
              <a:defRPr sz="2200"/>
            </a:pPr>
            <a:r>
              <a:t>The visual part of a computer application or operating system through which a client interacts with a computer or software. </a:t>
            </a:r>
            <a:br/>
          </a:p>
          <a:p>
            <a:pPr marL="103909" indent="-103909" algn="just" defTabSz="457200">
              <a:spcBef>
                <a:spcPts val="0"/>
              </a:spcBef>
              <a:buClrTx/>
              <a:buSzPct val="100000"/>
              <a:defRPr sz="2200"/>
            </a:pPr>
            <a:r>
              <a:t>It determines how commands are given to the computer or the program and how data is displayed on the screen.</a:t>
            </a:r>
            <a:br/>
            <a:br/>
            <a:r>
              <a:t>Types of User Interface</a:t>
            </a:r>
            <a:br/>
          </a:p>
          <a:p>
            <a:pPr marL="120315" indent="-120315" algn="just" defTabSz="457200">
              <a:spcBef>
                <a:spcPts val="0"/>
              </a:spcBef>
              <a:buClrTx/>
              <a:buSzPct val="100000"/>
              <a:defRPr sz="2200"/>
            </a:pPr>
            <a:r>
              <a:t>Text-Based User Interface or Command Line Interface</a:t>
            </a:r>
            <a:br/>
          </a:p>
          <a:p>
            <a:pPr marL="120315" indent="-120315" algn="just" defTabSz="457200">
              <a:spcBef>
                <a:spcPts val="0"/>
              </a:spcBef>
              <a:buClrTx/>
              <a:buSzPct val="100000"/>
              <a:defRPr sz="2200"/>
            </a:pPr>
            <a:r>
              <a:t>Graphical User Interface (GUI)</a:t>
            </a:r>
          </a:p>
        </p:txBody>
      </p:sp>
      <p:sp>
        <p:nvSpPr>
          <p:cNvPr id="165" name="Slide Number"/>
          <p:cNvSpPr txBox="1"/>
          <p:nvPr>
            <p:ph type="sldNum" sz="quarter" idx="2"/>
          </p:nvPr>
        </p:nvSpPr>
        <p:spPr>
          <a:xfrm>
            <a:off x="8255176" y="6398260"/>
            <a:ext cx="203024"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Checklist Review: In a checklist review, a checklist is used to evaluate the code. Reviewers go through the list and check off items as they are reviewed.…"/>
          <p:cNvSpPr txBox="1"/>
          <p:nvPr/>
        </p:nvSpPr>
        <p:spPr>
          <a:xfrm>
            <a:off x="354765" y="2246630"/>
            <a:ext cx="8637265" cy="288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700"/>
            </a:pPr>
            <a:r>
              <a:rPr b="1"/>
              <a:t>Checklist Review: </a:t>
            </a:r>
            <a:r>
              <a:t>In a checklist review, a checklist is used to evaluate the code. Reviewers go through the list and check off items as they are reviewed.</a:t>
            </a:r>
            <a:br/>
          </a:p>
          <a:p>
            <a:pPr marL="377825" indent="-238125" algn="just" defTabSz="457200">
              <a:buClr>
                <a:srgbClr val="333333"/>
              </a:buClr>
              <a:buSzPct val="100000"/>
              <a:buFont typeface="Helvetica"/>
              <a:buChar char="•"/>
              <a:defRPr sz="1700"/>
            </a:pPr>
            <a:r>
              <a:rPr b="1"/>
              <a:t>Ad Hoc Review: </a:t>
            </a:r>
            <a:r>
              <a:t>Ad hoc reviews are informal and spontaneous. Developers may spontaneously ask team members to take a quick look at their code or discuss changes without a formal process.</a:t>
            </a:r>
            <a:br/>
          </a:p>
          <a:p>
            <a:pPr marL="377825" indent="-238125" algn="just" defTabSz="457200">
              <a:buClr>
                <a:srgbClr val="333333"/>
              </a:buClr>
              <a:buSzPct val="100000"/>
              <a:buFont typeface="Helvetica"/>
              <a:buChar char="•"/>
              <a:defRPr sz="1700"/>
            </a:pPr>
            <a:r>
              <a:rPr b="1"/>
              <a:t>Formal Inspection:</a:t>
            </a:r>
            <a:r>
              <a:t> Formal inspections are a structured form of code review that follows a predefined process. They often involve a dedicated inspection team and detailed documentation.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 name="How to perform a Code Review?"/>
          <p:cNvSpPr txBox="1"/>
          <p:nvPr/>
        </p:nvSpPr>
        <p:spPr>
          <a:xfrm>
            <a:off x="610703" y="974928"/>
            <a:ext cx="5341601" cy="95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800"/>
            </a:lvl1pPr>
          </a:lstStyle>
          <a:p>
            <a:pPr/>
            <a:r>
              <a:t>How to perform a Code Review? </a:t>
            </a:r>
          </a:p>
        </p:txBody>
      </p:sp>
      <p:pic>
        <p:nvPicPr>
          <p:cNvPr id="237" name="Image" descr="Image"/>
          <p:cNvPicPr>
            <a:picLocks noChangeAspect="1"/>
          </p:cNvPicPr>
          <p:nvPr/>
        </p:nvPicPr>
        <p:blipFill>
          <a:blip r:embed="rId2">
            <a:extLst/>
          </a:blip>
          <a:stretch>
            <a:fillRect/>
          </a:stretch>
        </p:blipFill>
        <p:spPr>
          <a:xfrm>
            <a:off x="12700" y="1666646"/>
            <a:ext cx="9118600" cy="39497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 name="Preparation: The developer who has completed a piece of code or feature initiates the code review by creating a review request or notifying the team.…"/>
          <p:cNvSpPr txBox="1"/>
          <p:nvPr/>
        </p:nvSpPr>
        <p:spPr>
          <a:xfrm>
            <a:off x="197338" y="1023777"/>
            <a:ext cx="8749324" cy="512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800"/>
            </a:pPr>
            <a:r>
              <a:rPr b="1"/>
              <a:t>Preparation: </a:t>
            </a:r>
            <a:r>
              <a:t>The developer who has completed a piece of code or feature initiates the code review by creating a review request or notifying the team.</a:t>
            </a:r>
            <a:br/>
          </a:p>
          <a:p>
            <a:pPr marL="377825" indent="-238125" algn="just" defTabSz="457200">
              <a:buClr>
                <a:srgbClr val="333333"/>
              </a:buClr>
              <a:buSzPct val="100000"/>
              <a:buFont typeface="Helvetica"/>
              <a:buChar char="•"/>
              <a:defRPr sz="1800"/>
            </a:pPr>
            <a:r>
              <a:rPr b="1"/>
              <a:t>Reviewer Selection: </a:t>
            </a:r>
            <a:r>
              <a:t>One or more team members are assigned as reviewers. Reviewers must have the relevant expertise to assess the code properly.</a:t>
            </a:r>
            <a:br/>
          </a:p>
          <a:p>
            <a:pPr marL="377825" indent="-238125" algn="just" defTabSz="457200">
              <a:buClr>
                <a:srgbClr val="333333"/>
              </a:buClr>
              <a:buSzPct val="100000"/>
              <a:buFont typeface="Helvetica"/>
              <a:buChar char="•"/>
              <a:defRPr sz="1800"/>
            </a:pPr>
            <a:r>
              <a:rPr b="1"/>
              <a:t>Code Review Environment or Tools:</a:t>
            </a:r>
            <a:r>
              <a:t> Code reviews are often facilitated using specialized tools or integrated development environments (IDEs) that allow reviewers to view the code changes and leave feedback.</a:t>
            </a:r>
            <a:br/>
          </a:p>
          <a:p>
            <a:pPr marL="377825" indent="-238125" algn="just" defTabSz="457200">
              <a:buClr>
                <a:srgbClr val="333333"/>
              </a:buClr>
              <a:buSzPct val="100000"/>
              <a:buFont typeface="Helvetica"/>
              <a:buChar char="•"/>
              <a:defRPr sz="1800"/>
            </a:pPr>
            <a:r>
              <a:rPr b="1"/>
              <a:t>Code Review Checklist: </a:t>
            </a:r>
            <a:r>
              <a:t>Reviewers may refer to a code review checklist or coding standards to ensure that the code follows established guidelines.</a:t>
            </a:r>
            <a:br/>
          </a:p>
          <a:p>
            <a:pPr marL="377825" indent="-238125" algn="just" defTabSz="457200">
              <a:buClr>
                <a:srgbClr val="333333"/>
              </a:buClr>
              <a:buSzPct val="100000"/>
              <a:buFont typeface="Helvetica"/>
              <a:buChar char="•"/>
              <a:defRPr sz="1800"/>
            </a:pPr>
            <a:r>
              <a:rPr b="1"/>
              <a:t>Code Inspection: </a:t>
            </a:r>
            <a:r>
              <a:t>Reviewers examine the code thoroughly, looking for issues such as: syntax errors, logic errors, performance bottlenecks, security vulnerabilities, coding standard consistencies, adherence to best practices along with the code’s overall design, scalability, and maintainability.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 name="Feedbacks and Comments: Reviewers provide comments within the code review tool, explaining any issues they find. These comments should be clear, constructive, and specific, making it easier for the author to understand the feedback.…"/>
          <p:cNvSpPr txBox="1"/>
          <p:nvPr/>
        </p:nvSpPr>
        <p:spPr>
          <a:xfrm>
            <a:off x="-192974" y="748652"/>
            <a:ext cx="9144001" cy="6187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700"/>
            </a:pPr>
            <a:r>
              <a:rPr b="1"/>
              <a:t>Feedbacks and Comments: </a:t>
            </a:r>
            <a:r>
              <a:t>Reviewers provide comments within the code review tool, explaining any issues they find. These comments should be clear, constructive, and specific, making it easier for the author to understand the feedback.</a:t>
            </a:r>
            <a:br/>
          </a:p>
          <a:p>
            <a:pPr marL="377825" indent="-238125" algn="just" defTabSz="457200">
              <a:buClr>
                <a:srgbClr val="333333"/>
              </a:buClr>
              <a:buSzPct val="100000"/>
              <a:buFont typeface="Helvetica"/>
              <a:buChar char="•"/>
              <a:defRPr sz="1700"/>
            </a:pPr>
            <a:r>
              <a:rPr b="1"/>
              <a:t>Discussion:</a:t>
            </a:r>
            <a:r>
              <a:t> The author and reviewers engage in a discussion about the code changes. This dialogue can involve clarifications, explanations, and suggestions for improvement.</a:t>
            </a:r>
            <a:br/>
          </a:p>
          <a:p>
            <a:pPr marL="377825" indent="-238125" algn="just" defTabSz="457200">
              <a:buClr>
                <a:srgbClr val="333333"/>
              </a:buClr>
              <a:buSzPct val="100000"/>
              <a:buFont typeface="Helvetica"/>
              <a:buChar char="•"/>
              <a:defRPr sz="1700"/>
            </a:pPr>
            <a:r>
              <a:rPr b="1"/>
              <a:t>Revisions:</a:t>
            </a:r>
            <a:r>
              <a:t> The author makes necessary changes based on the feedback received and continues to engage in discussions until all concerns are addressed. This may involve multiple review iterations.</a:t>
            </a:r>
            <a:br/>
          </a:p>
          <a:p>
            <a:pPr marL="377825" indent="-238125" algn="just" defTabSz="457200">
              <a:buClr>
                <a:srgbClr val="333333"/>
              </a:buClr>
              <a:buSzPct val="100000"/>
              <a:buFont typeface="Helvetica"/>
              <a:buChar char="•"/>
              <a:defRPr sz="1700"/>
            </a:pPr>
            <a:r>
              <a:rPr b="1"/>
              <a:t>Approval:</a:t>
            </a:r>
            <a:r>
              <a:t> Once reviewers are satisfied with the code changes and all concerns have been resolved, they approve the code for integration.</a:t>
            </a:r>
            <a:br/>
          </a:p>
          <a:p>
            <a:pPr marL="377825" indent="-238125" algn="just" defTabSz="457200">
              <a:buClr>
                <a:srgbClr val="333333"/>
              </a:buClr>
              <a:buSzPct val="100000"/>
              <a:buFont typeface="Helvetica"/>
              <a:buChar char="•"/>
              <a:defRPr sz="1700"/>
            </a:pPr>
            <a:r>
              <a:rPr b="1"/>
              <a:t>Integration: </a:t>
            </a:r>
            <a:r>
              <a:t>The approved code changes are integrated into the main codebase, typically using version control systems.</a:t>
            </a:r>
            <a:br/>
          </a:p>
          <a:p>
            <a:pPr marL="377825" indent="-238125" algn="just" defTabSz="457200">
              <a:buClr>
                <a:srgbClr val="333333"/>
              </a:buClr>
              <a:buSzPct val="100000"/>
              <a:buFont typeface="Helvetica"/>
              <a:buChar char="•"/>
              <a:defRPr sz="1700"/>
            </a:pPr>
            <a:r>
              <a:rPr b="1"/>
              <a:t>Follow-Up:</a:t>
            </a:r>
            <a:r>
              <a:t> After integration, it’s crucial to monitor the code in the production environment to ensure that the changes work as expected and do not introduce new issues.</a:t>
            </a:r>
            <a:br/>
          </a:p>
          <a:p>
            <a:pPr marL="377825" indent="-238125" algn="just" defTabSz="457200">
              <a:buClr>
                <a:srgbClr val="333333"/>
              </a:buClr>
              <a:buSzPct val="100000"/>
              <a:buFont typeface="Helvetica"/>
              <a:buChar char="•"/>
              <a:defRPr sz="1700"/>
            </a:pPr>
            <a:r>
              <a:rPr b="1"/>
              <a:t>Documentation and Closure: </a:t>
            </a:r>
            <a:r>
              <a:t>The code review process is documented for future reference, and the review is officially closed. This documentation may include the review comments, decisions made, and any action items.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Advantages"/>
          <p:cNvSpPr txBox="1"/>
          <p:nvPr/>
        </p:nvSpPr>
        <p:spPr>
          <a:xfrm>
            <a:off x="1109216" y="377281"/>
            <a:ext cx="2049405"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900"/>
            </a:lvl1pPr>
          </a:lstStyle>
          <a:p>
            <a:pPr/>
            <a:r>
              <a:t>Advantages</a:t>
            </a:r>
          </a:p>
        </p:txBody>
      </p:sp>
      <p:sp>
        <p:nvSpPr>
          <p:cNvPr id="247" name="Enhanced Code Quality: Code review helps identify and correct bugs early in the development process, resulting in higher code quality.…"/>
          <p:cNvSpPr txBox="1"/>
          <p:nvPr/>
        </p:nvSpPr>
        <p:spPr>
          <a:xfrm>
            <a:off x="192047" y="1039299"/>
            <a:ext cx="8759906" cy="540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700"/>
            </a:pPr>
            <a:r>
              <a:rPr b="1"/>
              <a:t>Enhanced Code Quality</a:t>
            </a:r>
            <a:r>
              <a:t>: Code review helps identify and correct bugs early in the development process, resulting in higher code quality.</a:t>
            </a:r>
            <a:br/>
          </a:p>
          <a:p>
            <a:pPr marL="377825" indent="-238125" algn="just" defTabSz="457200">
              <a:buClr>
                <a:srgbClr val="333333"/>
              </a:buClr>
              <a:buSzPct val="100000"/>
              <a:buFont typeface="Helvetica"/>
              <a:buChar char="•"/>
              <a:defRPr sz="1700"/>
            </a:pPr>
            <a:r>
              <a:rPr b="1"/>
              <a:t>Knowledge Sharing:</a:t>
            </a:r>
            <a:r>
              <a:t> Code reviews facilitate knowledge sharing among team members.</a:t>
            </a:r>
            <a:br/>
          </a:p>
          <a:p>
            <a:pPr marL="377825" indent="-238125" algn="just" defTabSz="457200">
              <a:buClr>
                <a:srgbClr val="333333"/>
              </a:buClr>
              <a:buSzPct val="100000"/>
              <a:buFont typeface="Helvetica"/>
              <a:buChar char="•"/>
              <a:defRPr sz="1700"/>
            </a:pPr>
            <a:r>
              <a:rPr b="1"/>
              <a:t>Consistency</a:t>
            </a:r>
            <a:r>
              <a:t>: Code reviews enforce coding standards and guidelines, ensuring that the codebase is consistent and easier to maintain.</a:t>
            </a:r>
            <a:br/>
          </a:p>
          <a:p>
            <a:pPr marL="377825" indent="-238125" algn="just" defTabSz="457200">
              <a:buClr>
                <a:srgbClr val="333333"/>
              </a:buClr>
              <a:buSzPct val="100000"/>
              <a:buFont typeface="Helvetica"/>
              <a:buChar char="•"/>
              <a:defRPr sz="1700"/>
            </a:pPr>
            <a:r>
              <a:rPr b="1"/>
              <a:t>Security Improvements:</a:t>
            </a:r>
            <a:r>
              <a:t> Code review can help identify and mitigate security vulnerabilities, improving the overall security of the software.</a:t>
            </a:r>
            <a:br/>
          </a:p>
          <a:p>
            <a:pPr marL="377825" indent="-238125" algn="just" defTabSz="457200">
              <a:buClr>
                <a:srgbClr val="333333"/>
              </a:buClr>
              <a:buSzPct val="100000"/>
              <a:buFont typeface="Helvetica"/>
              <a:buChar char="•"/>
              <a:defRPr sz="1700"/>
            </a:pPr>
            <a:r>
              <a:rPr b="1"/>
              <a:t>Team Collaboration:</a:t>
            </a:r>
            <a:r>
              <a:t> Code reviews encourage collaboration and communication among team members. They provide a structured forum for discussing code changes and making collective decisions.</a:t>
            </a:r>
            <a:br/>
          </a:p>
          <a:p>
            <a:pPr marL="377825" indent="-238125" algn="just" defTabSz="457200">
              <a:buClr>
                <a:srgbClr val="333333"/>
              </a:buClr>
              <a:buSzPct val="100000"/>
              <a:buFont typeface="Helvetica"/>
              <a:buChar char="•"/>
              <a:defRPr sz="1700"/>
            </a:pPr>
            <a:r>
              <a:rPr b="1"/>
              <a:t>Code Reusability: </a:t>
            </a:r>
            <a:r>
              <a:t>By examining code thoroughly, developers can identify opportunities for code reuse, leading to more efficient and maintainable software development.</a:t>
            </a:r>
          </a:p>
          <a:p>
            <a:pPr marL="457200" indent="-317500" defTabSz="457200">
              <a:buClr>
                <a:srgbClr val="333333"/>
              </a:buClr>
              <a:buSzPct val="100000"/>
              <a:buFont typeface="Helvetica"/>
              <a:buChar char="•"/>
              <a:defRPr sz="1600">
                <a:solidFill>
                  <a:srgbClr val="333333"/>
                </a:solidFill>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0" name="Limitations"/>
          <p:cNvSpPr txBox="1"/>
          <p:nvPr/>
        </p:nvSpPr>
        <p:spPr>
          <a:xfrm>
            <a:off x="1242151" y="1137662"/>
            <a:ext cx="2107349"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300"/>
            </a:lvl1pPr>
          </a:lstStyle>
          <a:p>
            <a:pPr/>
            <a:r>
              <a:t>Limitations</a:t>
            </a:r>
          </a:p>
        </p:txBody>
      </p:sp>
      <p:sp>
        <p:nvSpPr>
          <p:cNvPr id="251" name="Time-Consuming: Code review can be time-consuming, especially for large or complex code changes. This may lead to delays in the development process.…"/>
          <p:cNvSpPr txBox="1"/>
          <p:nvPr/>
        </p:nvSpPr>
        <p:spPr>
          <a:xfrm>
            <a:off x="165614" y="1929129"/>
            <a:ext cx="8439295" cy="512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800"/>
            </a:pPr>
            <a:r>
              <a:rPr b="1"/>
              <a:t>Time-Consuming:</a:t>
            </a:r>
            <a:r>
              <a:t> Code review can be time-consuming, especially for large or complex code changes. This may lead to delays in the development process.</a:t>
            </a:r>
            <a:br/>
          </a:p>
          <a:p>
            <a:pPr marL="377825" indent="-238125" algn="just" defTabSz="457200">
              <a:buClr>
                <a:srgbClr val="333333"/>
              </a:buClr>
              <a:buSzPct val="100000"/>
              <a:buFont typeface="Helvetica"/>
              <a:buChar char="•"/>
              <a:defRPr sz="1800"/>
            </a:pPr>
            <a:r>
              <a:rPr b="1"/>
              <a:t>Subjectivity:</a:t>
            </a:r>
            <a:r>
              <a:t> Code review feedback can be subjective, and different reviewers may have different opinions on the code style and quality.</a:t>
            </a:r>
            <a:br/>
          </a:p>
          <a:p>
            <a:pPr marL="377825" indent="-238125" algn="just" defTabSz="457200">
              <a:buClr>
                <a:srgbClr val="333333"/>
              </a:buClr>
              <a:buSzPct val="100000"/>
              <a:buFont typeface="Helvetica"/>
              <a:buChar char="•"/>
              <a:defRPr sz="1800"/>
            </a:pPr>
            <a:r>
              <a:rPr b="1"/>
              <a:t>Overhead:</a:t>
            </a:r>
            <a:r>
              <a:t> Excessive code reviews, especially for trivial changes, can create unnecessary overhead and slow down development.</a:t>
            </a:r>
            <a:br/>
          </a:p>
          <a:p>
            <a:pPr marL="377825" indent="-238125" algn="just" defTabSz="457200">
              <a:buClr>
                <a:srgbClr val="333333"/>
              </a:buClr>
              <a:buSzPct val="100000"/>
              <a:buFont typeface="Helvetica"/>
              <a:buChar char="•"/>
              <a:defRPr sz="1800"/>
            </a:pPr>
            <a:r>
              <a:rPr b="1"/>
              <a:t>Reviewer Bias</a:t>
            </a:r>
            <a:r>
              <a:t>: Reviewers may have biases or blind spots that can influence their feedback. They may focus on certain aspects of the code while overlooking others.</a:t>
            </a:r>
            <a:br/>
          </a:p>
          <a:p>
            <a:pPr marL="377825" indent="-238125" algn="just" defTabSz="457200">
              <a:buClr>
                <a:srgbClr val="333333"/>
              </a:buClr>
              <a:buSzPct val="100000"/>
              <a:buFont typeface="Helvetica"/>
              <a:buChar char="•"/>
              <a:defRPr sz="1800"/>
            </a:pPr>
            <a:r>
              <a:rPr b="1"/>
              <a:t>Communication Challenges:</a:t>
            </a:r>
            <a:r>
              <a:t> Reviewers and authors may face challenges in effectively communicating feedback and understanding each other’s perspectives.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oftware Testing"/>
          <p:cNvSpPr txBox="1"/>
          <p:nvPr>
            <p:ph type="title"/>
          </p:nvPr>
        </p:nvSpPr>
        <p:spPr>
          <a:xfrm>
            <a:off x="621552" y="1840586"/>
            <a:ext cx="6705601" cy="633414"/>
          </a:xfrm>
          <a:prstGeom prst="rect">
            <a:avLst/>
          </a:prstGeom>
        </p:spPr>
        <p:txBody>
          <a:bodyPr/>
          <a:lstStyle>
            <a:lvl1pPr defTabSz="841247">
              <a:defRPr sz="3680"/>
            </a:lvl1pPr>
          </a:lstStyle>
          <a:p>
            <a:pPr/>
            <a:r>
              <a:t>Software Testing</a:t>
            </a:r>
          </a:p>
        </p:txBody>
      </p:sp>
      <p:sp>
        <p:nvSpPr>
          <p:cNvPr id="254" name="- Software testing is a process of identifying the correctness of software by considering its all attributes (Reliability, Scalability, Portability, Re-usability, Usability).…"/>
          <p:cNvSpPr txBox="1"/>
          <p:nvPr>
            <p:ph type="body" idx="1"/>
          </p:nvPr>
        </p:nvSpPr>
        <p:spPr>
          <a:xfrm>
            <a:off x="665420" y="2880846"/>
            <a:ext cx="8095843" cy="4191001"/>
          </a:xfrm>
          <a:prstGeom prst="rect">
            <a:avLst/>
          </a:prstGeom>
        </p:spPr>
        <p:txBody>
          <a:bodyPr/>
          <a:lstStyle/>
          <a:p>
            <a:pPr marL="0" indent="0" algn="just" defTabSz="457200">
              <a:spcBef>
                <a:spcPts val="0"/>
              </a:spcBef>
              <a:buClrTx/>
              <a:buSzTx/>
              <a:buNone/>
              <a:defRPr sz="2300"/>
            </a:pPr>
            <a:r>
              <a:t>- Software testing is a process of identifying the correctness of software by considering its all attributes (Reliability, Scalability, Portability, Re-usability, Usability).</a:t>
            </a:r>
            <a:br/>
          </a:p>
          <a:p>
            <a:pPr marL="0" indent="0" algn="just" defTabSz="457200">
              <a:spcBef>
                <a:spcPts val="0"/>
              </a:spcBef>
              <a:buClrTx/>
              <a:buSzTx/>
              <a:buNone/>
              <a:defRPr sz="2300"/>
            </a:pPr>
            <a:r>
              <a:t>- Evaluating the execution of software components to find the software bugs or errors or defects.</a:t>
            </a:r>
          </a:p>
        </p:txBody>
      </p:sp>
      <p:sp>
        <p:nvSpPr>
          <p:cNvPr id="2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Double-click to edit"/>
          <p:cNvSpPr txBox="1"/>
          <p:nvPr>
            <p:ph type="body" sz="half" idx="1"/>
          </p:nvPr>
        </p:nvSpPr>
        <p:spPr>
          <a:xfrm>
            <a:off x="-202111" y="937226"/>
            <a:ext cx="3366839" cy="4653348"/>
          </a:xfrm>
          <a:prstGeom prst="rect">
            <a:avLst/>
          </a:prstGeom>
        </p:spPr>
        <p:txBody>
          <a:bodyPr/>
          <a:lstStyle/>
          <a:p>
            <a:pPr/>
          </a:p>
        </p:txBody>
      </p:sp>
      <p:pic>
        <p:nvPicPr>
          <p:cNvPr id="258" name="Image" descr="Image"/>
          <p:cNvPicPr>
            <a:picLocks noChangeAspect="1"/>
          </p:cNvPicPr>
          <p:nvPr/>
        </p:nvPicPr>
        <p:blipFill>
          <a:blip r:embed="rId2">
            <a:extLst/>
          </a:blip>
          <a:stretch>
            <a:fillRect/>
          </a:stretch>
        </p:blipFill>
        <p:spPr>
          <a:xfrm>
            <a:off x="-202111" y="937226"/>
            <a:ext cx="3270108" cy="4099434"/>
          </a:xfrm>
          <a:prstGeom prst="rect">
            <a:avLst/>
          </a:prstGeom>
          <a:ln w="12700">
            <a:miter lim="400000"/>
          </a:ln>
        </p:spPr>
      </p:pic>
      <p:sp>
        <p:nvSpPr>
          <p:cNvPr id="2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Software testing provides an independent view and objective of the software and gives surety of fitness of the software.…"/>
          <p:cNvSpPr txBox="1"/>
          <p:nvPr/>
        </p:nvSpPr>
        <p:spPr>
          <a:xfrm>
            <a:off x="3505200" y="642985"/>
            <a:ext cx="5278137" cy="6123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08857" indent="-108857" algn="just" defTabSz="457200">
              <a:buSzPct val="100000"/>
              <a:buChar char="-"/>
              <a:defRPr sz="2100"/>
            </a:pPr>
            <a:r>
              <a:t>Software testing provides an independent view and objective of the software and gives surety of fitness of the software. </a:t>
            </a:r>
            <a:br/>
          </a:p>
          <a:p>
            <a:pPr marL="108857" indent="-108857" algn="just" defTabSz="457200">
              <a:buSzPct val="100000"/>
              <a:buChar char="-"/>
              <a:defRPr sz="2100"/>
            </a:pPr>
            <a:r>
              <a:t>It involves testing of all components under the required services to confirm that whether it is satisfying the specified requirements or not. </a:t>
            </a:r>
            <a:br/>
          </a:p>
          <a:p>
            <a:pPr marL="108857" indent="-108857" algn="just" defTabSz="457200">
              <a:buSzPct val="100000"/>
              <a:buChar char="-"/>
              <a:defRPr sz="2100"/>
            </a:pPr>
            <a:r>
              <a:t>The process is also providing the client with information about the quality of the software.</a:t>
            </a:r>
            <a:br/>
          </a:p>
          <a:p>
            <a:pPr marL="108857" indent="-108857" algn="just" defTabSz="457200">
              <a:buSzPct val="100000"/>
              <a:buChar char="-"/>
              <a:defRPr sz="2100"/>
            </a:pPr>
            <a:r>
              <a:t>Testing is mandatory because it will be a dangerous situation if the software fails any of time due to lack of testing. </a:t>
            </a:r>
            <a:br/>
          </a:p>
          <a:p>
            <a:pPr marL="108857" indent="-108857" algn="just" defTabSz="457200">
              <a:buSzPct val="100000"/>
              <a:buChar char="-"/>
              <a:defRPr sz="2100"/>
            </a:pPr>
            <a:r>
              <a:t>So, without testing software cannot be deployed to the end user.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ype of Software testing"/>
          <p:cNvSpPr txBox="1"/>
          <p:nvPr>
            <p:ph type="body" idx="1"/>
          </p:nvPr>
        </p:nvSpPr>
        <p:spPr>
          <a:xfrm>
            <a:off x="590160" y="582908"/>
            <a:ext cx="7963680" cy="6528886"/>
          </a:xfrm>
          <a:prstGeom prst="rect">
            <a:avLst/>
          </a:prstGeom>
        </p:spPr>
        <p:txBody>
          <a:bodyPr/>
          <a:lstStyle/>
          <a:p>
            <a:pPr marL="0" indent="0" defTabSz="457200">
              <a:spcBef>
                <a:spcPts val="0"/>
              </a:spcBef>
              <a:buClrTx/>
              <a:buSzTx/>
              <a:buNone/>
              <a:defRPr sz="2600"/>
            </a:pPr>
            <a:r>
              <a:t>Type of Software testing</a:t>
            </a:r>
          </a:p>
          <a:p>
            <a:pPr marL="0" indent="0" defTabSz="457200">
              <a:spcBef>
                <a:spcPts val="0"/>
              </a:spcBef>
              <a:buClrTx/>
              <a:buSzTx/>
              <a:buNone/>
              <a:defRPr sz="2600"/>
            </a:pPr>
          </a:p>
          <a:p>
            <a:pPr marL="0" indent="0" algn="ctr" defTabSz="457200">
              <a:spcBef>
                <a:spcPts val="1600"/>
              </a:spcBef>
              <a:buClrTx/>
              <a:buSzTx/>
              <a:buNone/>
              <a:defRPr sz="1600">
                <a:solidFill>
                  <a:srgbClr val="333333"/>
                </a:solidFill>
              </a:defRPr>
            </a:pPr>
          </a:p>
        </p:txBody>
      </p:sp>
      <p:pic>
        <p:nvPicPr>
          <p:cNvPr id="263" name="Image" descr="Image"/>
          <p:cNvPicPr>
            <a:picLocks noChangeAspect="1"/>
          </p:cNvPicPr>
          <p:nvPr/>
        </p:nvPicPr>
        <p:blipFill>
          <a:blip r:embed="rId2">
            <a:extLst/>
          </a:blip>
          <a:stretch>
            <a:fillRect/>
          </a:stretch>
        </p:blipFill>
        <p:spPr>
          <a:xfrm>
            <a:off x="590160" y="582908"/>
            <a:ext cx="6583265" cy="4727236"/>
          </a:xfrm>
          <a:prstGeom prst="rect">
            <a:avLst/>
          </a:prstGeom>
          <a:ln w="12700">
            <a:miter lim="400000"/>
          </a:ln>
        </p:spPr>
      </p:pic>
      <p:sp>
        <p:nvSpPr>
          <p:cNvPr id="2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Manual Testing"/>
          <p:cNvSpPr txBox="1"/>
          <p:nvPr>
            <p:ph type="title"/>
          </p:nvPr>
        </p:nvSpPr>
        <p:spPr>
          <a:xfrm>
            <a:off x="1219200" y="486192"/>
            <a:ext cx="6705600" cy="633414"/>
          </a:xfrm>
          <a:prstGeom prst="rect">
            <a:avLst/>
          </a:prstGeom>
        </p:spPr>
        <p:txBody>
          <a:bodyPr/>
          <a:lstStyle>
            <a:lvl1pPr defTabSz="841247">
              <a:defRPr sz="3680"/>
            </a:lvl1pPr>
          </a:lstStyle>
          <a:p>
            <a:pPr/>
            <a:r>
              <a:t>Manual Testing</a:t>
            </a:r>
          </a:p>
        </p:txBody>
      </p:sp>
      <p:sp>
        <p:nvSpPr>
          <p:cNvPr id="267" name="- The process of checking the functionality of an application as per the customer needs without taking any help of automation tools is known as manual testing.…"/>
          <p:cNvSpPr txBox="1"/>
          <p:nvPr>
            <p:ph type="body" idx="1"/>
          </p:nvPr>
        </p:nvSpPr>
        <p:spPr>
          <a:xfrm>
            <a:off x="196671" y="1333500"/>
            <a:ext cx="8750658" cy="5224015"/>
          </a:xfrm>
          <a:prstGeom prst="rect">
            <a:avLst/>
          </a:prstGeom>
        </p:spPr>
        <p:txBody>
          <a:bodyPr/>
          <a:lstStyle/>
          <a:p>
            <a:pPr marL="0" indent="0" algn="just" defTabSz="457200">
              <a:spcBef>
                <a:spcPts val="0"/>
              </a:spcBef>
              <a:buClrTx/>
              <a:buSzTx/>
              <a:buNone/>
              <a:defRPr sz="2300"/>
            </a:pPr>
            <a:r>
              <a:t>- The process of checking the functionality of an application as per the customer needs without taking any help of automation tools is known as manual testing. </a:t>
            </a:r>
            <a:br/>
          </a:p>
          <a:p>
            <a:pPr marL="0" indent="0" algn="just" defTabSz="457200">
              <a:spcBef>
                <a:spcPts val="0"/>
              </a:spcBef>
              <a:buClrTx/>
              <a:buSzTx/>
              <a:buNone/>
              <a:defRPr sz="2300"/>
            </a:pPr>
            <a:r>
              <a:t>- While performing the manual testing on any application, we do not need any specific knowledge of any testing tool, rather than have a proper understanding of the product so we can easily prepare the test document.</a:t>
            </a:r>
            <a:br/>
          </a:p>
          <a:p>
            <a:pPr marL="0" indent="0" algn="just" defTabSz="457200">
              <a:spcBef>
                <a:spcPts val="0"/>
              </a:spcBef>
              <a:buClrTx/>
              <a:buSzTx/>
              <a:buNone/>
              <a:defRPr sz="2300"/>
            </a:pPr>
            <a:r>
              <a:t>- Manual testing can be further divided into three types of testing,</a:t>
            </a:r>
            <a:br/>
          </a:p>
          <a:p>
            <a:pPr lvl="8" marL="0" indent="1828800" algn="just" defTabSz="457200">
              <a:spcBef>
                <a:spcPts val="0"/>
              </a:spcBef>
              <a:buClrTx/>
              <a:buSzTx/>
              <a:buFontTx/>
              <a:buNone/>
              <a:defRPr sz="2300"/>
            </a:pPr>
            <a:r>
              <a:t>1. White Box Testing</a:t>
            </a:r>
          </a:p>
          <a:p>
            <a:pPr lvl="8" marL="0" indent="1828800" algn="just" defTabSz="457200">
              <a:spcBef>
                <a:spcPts val="0"/>
              </a:spcBef>
              <a:buClrTx/>
              <a:buSzTx/>
              <a:buFontTx/>
              <a:buNone/>
              <a:defRPr sz="2300"/>
            </a:pPr>
            <a:r>
              <a:t>2. Black Box Testing</a:t>
            </a:r>
          </a:p>
          <a:p>
            <a:pPr lvl="8" marL="0" indent="1828800" algn="just" defTabSz="457200">
              <a:spcBef>
                <a:spcPts val="0"/>
              </a:spcBef>
              <a:buClrTx/>
              <a:buSzTx/>
              <a:buFontTx/>
              <a:buNone/>
              <a:defRPr sz="2300"/>
            </a:pPr>
            <a:r>
              <a:t>3. Gray Box Testing.</a:t>
            </a:r>
          </a:p>
        </p:txBody>
      </p:sp>
      <p:sp>
        <p:nvSpPr>
          <p:cNvPr id="2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ext-Based User Interface  This method relies primarily on the keyboard. A typical example of this is UNIX.…"/>
          <p:cNvSpPr txBox="1"/>
          <p:nvPr>
            <p:ph type="body" idx="1"/>
          </p:nvPr>
        </p:nvSpPr>
        <p:spPr>
          <a:xfrm>
            <a:off x="608754" y="1160665"/>
            <a:ext cx="8154246" cy="4935335"/>
          </a:xfrm>
          <a:prstGeom prst="rect">
            <a:avLst/>
          </a:prstGeom>
        </p:spPr>
        <p:txBody>
          <a:bodyPr/>
          <a:lstStyle/>
          <a:p>
            <a:pPr marL="0" indent="0" algn="just" defTabSz="457200">
              <a:spcBef>
                <a:spcPts val="0"/>
              </a:spcBef>
              <a:buClrTx/>
              <a:buSzTx/>
              <a:buNone/>
              <a:defRPr sz="2000"/>
            </a:pPr>
            <a:r>
              <a:rPr b="1"/>
              <a:t>Text-Based User Interface</a:t>
            </a:r>
            <a:br>
              <a:rPr b="1"/>
            </a:br>
            <a:br>
              <a:rPr b="1"/>
            </a:br>
            <a:r>
              <a:t>This method relies primarily on the keyboard. A typical example of this is UNIX.</a:t>
            </a:r>
            <a:br/>
          </a:p>
          <a:p>
            <a:pPr marL="0" indent="0" algn="just" defTabSz="457200">
              <a:spcBef>
                <a:spcPts val="0"/>
              </a:spcBef>
              <a:buClrTx/>
              <a:buSzTx/>
              <a:buNone/>
              <a:defRPr sz="2000"/>
            </a:pPr>
            <a:r>
              <a:t>Advantages</a:t>
            </a:r>
            <a:br/>
          </a:p>
          <a:p>
            <a:pPr marL="312881" indent="-173181" algn="just" defTabSz="457200">
              <a:spcBef>
                <a:spcPts val="0"/>
              </a:spcBef>
              <a:buClr>
                <a:srgbClr val="333333"/>
              </a:buClr>
              <a:buSzPct val="100000"/>
              <a:buFont typeface="TimesNewRomanPSMT"/>
              <a:buChar char="◦"/>
              <a:defRPr sz="2000"/>
            </a:pPr>
            <a:r>
              <a:t>Many and easier to customizations options.</a:t>
            </a:r>
          </a:p>
          <a:p>
            <a:pPr marL="312881" indent="-173181" algn="just" defTabSz="457200">
              <a:spcBef>
                <a:spcPts val="0"/>
              </a:spcBef>
              <a:buClr>
                <a:srgbClr val="333333"/>
              </a:buClr>
              <a:buSzPct val="100000"/>
              <a:buFont typeface="TimesNewRomanPSMT"/>
              <a:buChar char="◦"/>
              <a:defRPr sz="2000"/>
            </a:pPr>
            <a:r>
              <a:t>Typically capable of more important tasks.</a:t>
            </a:r>
            <a:br/>
          </a:p>
          <a:p>
            <a:pPr marL="0" indent="0" algn="just" defTabSz="457200">
              <a:spcBef>
                <a:spcPts val="0"/>
              </a:spcBef>
              <a:buClrTx/>
              <a:buSzTx/>
              <a:buNone/>
              <a:defRPr sz="2000"/>
            </a:pPr>
            <a:r>
              <a:t>Disadvantages</a:t>
            </a:r>
            <a:br/>
          </a:p>
          <a:p>
            <a:pPr marL="312881" indent="-173181" algn="just" defTabSz="457200">
              <a:spcBef>
                <a:spcPts val="0"/>
              </a:spcBef>
              <a:buClr>
                <a:srgbClr val="333333"/>
              </a:buClr>
              <a:buSzPct val="100000"/>
              <a:buFont typeface="TimesNewRomanPSMT"/>
              <a:buChar char="◦"/>
              <a:defRPr sz="2000"/>
            </a:pPr>
            <a:r>
              <a:t>Relies heavily on recall rather than recognition.</a:t>
            </a:r>
          </a:p>
          <a:p>
            <a:pPr marL="312881" indent="-173181" algn="just" defTabSz="457200">
              <a:spcBef>
                <a:spcPts val="0"/>
              </a:spcBef>
              <a:buClr>
                <a:srgbClr val="333333"/>
              </a:buClr>
              <a:buSzPct val="100000"/>
              <a:buFont typeface="TimesNewRomanPSMT"/>
              <a:buChar char="◦"/>
              <a:defRPr sz="2000"/>
            </a:pPr>
            <a:r>
              <a:t>Navigation is often more difficult.</a:t>
            </a:r>
          </a:p>
        </p:txBody>
      </p:sp>
      <p:sp>
        <p:nvSpPr>
          <p:cNvPr id="168" name="Slide Number"/>
          <p:cNvSpPr txBox="1"/>
          <p:nvPr>
            <p:ph type="sldNum" sz="quarter" idx="2"/>
          </p:nvPr>
        </p:nvSpPr>
        <p:spPr>
          <a:xfrm>
            <a:off x="8255176" y="6398260"/>
            <a:ext cx="203024"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Automation Testing"/>
          <p:cNvSpPr txBox="1"/>
          <p:nvPr>
            <p:ph type="title"/>
          </p:nvPr>
        </p:nvSpPr>
        <p:spPr>
          <a:prstGeom prst="rect">
            <a:avLst/>
          </a:prstGeom>
        </p:spPr>
        <p:txBody>
          <a:bodyPr/>
          <a:lstStyle>
            <a:lvl1pPr defTabSz="841247">
              <a:defRPr sz="3680"/>
            </a:lvl1pPr>
          </a:lstStyle>
          <a:p>
            <a:pPr/>
            <a:r>
              <a:t>Automation Testing</a:t>
            </a:r>
          </a:p>
        </p:txBody>
      </p:sp>
      <p:sp>
        <p:nvSpPr>
          <p:cNvPr id="271" name="- Automation testing is a process of converting any manual test cases into the test scripts with the help of automation tools, or any programming language is known as automation testing.…"/>
          <p:cNvSpPr txBox="1"/>
          <p:nvPr>
            <p:ph type="body" idx="1"/>
          </p:nvPr>
        </p:nvSpPr>
        <p:spPr>
          <a:xfrm>
            <a:off x="381000" y="1905000"/>
            <a:ext cx="8382000" cy="4191000"/>
          </a:xfrm>
          <a:prstGeom prst="rect">
            <a:avLst/>
          </a:prstGeom>
        </p:spPr>
        <p:txBody>
          <a:bodyPr/>
          <a:lstStyle/>
          <a:p>
            <a:pPr marL="0" indent="0" algn="just" defTabSz="457200">
              <a:spcBef>
                <a:spcPts val="0"/>
              </a:spcBef>
              <a:buClrTx/>
              <a:buSzTx/>
              <a:buNone/>
              <a:defRPr sz="2300"/>
            </a:pPr>
            <a:r>
              <a:t>- Automation testing is a process of converting any manual test cases into the test scripts with the help of automation tools, or any programming language is known as automation testing. </a:t>
            </a:r>
            <a:br/>
          </a:p>
          <a:p>
            <a:pPr marL="0" indent="0" algn="just" defTabSz="457200">
              <a:spcBef>
                <a:spcPts val="0"/>
              </a:spcBef>
              <a:buClrTx/>
              <a:buSzTx/>
              <a:buNone/>
              <a:defRPr sz="2300"/>
            </a:pPr>
            <a:r>
              <a:t>- With the help of automation testing, we can enhance the speed of our test execution because here, we do not require any human efforts. </a:t>
            </a:r>
            <a:br/>
          </a:p>
          <a:p>
            <a:pPr marL="0" indent="0" algn="just" defTabSz="457200">
              <a:spcBef>
                <a:spcPts val="0"/>
              </a:spcBef>
              <a:buClrTx/>
              <a:buSzTx/>
              <a:buNone/>
              <a:defRPr sz="2300"/>
            </a:pPr>
            <a:r>
              <a:t>- We need to write a test script and execute those scripts.</a:t>
            </a:r>
          </a:p>
        </p:txBody>
      </p:sp>
      <p:sp>
        <p:nvSpPr>
          <p:cNvPr id="2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oftware Testing Principles"/>
          <p:cNvSpPr txBox="1"/>
          <p:nvPr>
            <p:ph type="title"/>
          </p:nvPr>
        </p:nvSpPr>
        <p:spPr>
          <a:xfrm>
            <a:off x="582847" y="864317"/>
            <a:ext cx="6705601" cy="633413"/>
          </a:xfrm>
          <a:prstGeom prst="rect">
            <a:avLst/>
          </a:prstGeom>
        </p:spPr>
        <p:txBody>
          <a:bodyPr/>
          <a:lstStyle>
            <a:lvl1pPr defTabSz="841247">
              <a:defRPr sz="3680"/>
            </a:lvl1pPr>
          </a:lstStyle>
          <a:p>
            <a:pPr/>
            <a:r>
              <a:t>Software Testing Principles</a:t>
            </a:r>
          </a:p>
        </p:txBody>
      </p:sp>
      <p:sp>
        <p:nvSpPr>
          <p:cNvPr id="275" name="- Software testing is a procedure to identify the defects or bugs.…"/>
          <p:cNvSpPr txBox="1"/>
          <p:nvPr>
            <p:ph type="body" idx="1"/>
          </p:nvPr>
        </p:nvSpPr>
        <p:spPr>
          <a:xfrm>
            <a:off x="140416" y="2055731"/>
            <a:ext cx="8652948" cy="5548314"/>
          </a:xfrm>
          <a:prstGeom prst="rect">
            <a:avLst/>
          </a:prstGeom>
        </p:spPr>
        <p:txBody>
          <a:bodyPr/>
          <a:lstStyle/>
          <a:p>
            <a:pPr marL="0" indent="0" algn="just" defTabSz="457200">
              <a:spcBef>
                <a:spcPts val="0"/>
              </a:spcBef>
              <a:buClrTx/>
              <a:buSzTx/>
              <a:buNone/>
              <a:defRPr sz="2100"/>
            </a:pPr>
            <a:r>
              <a:t>- Software testing is a procedure to identify the defects or bugs.</a:t>
            </a:r>
            <a:br/>
          </a:p>
          <a:p>
            <a:pPr marL="0" indent="0" algn="just" defTabSz="457200">
              <a:spcBef>
                <a:spcPts val="0"/>
              </a:spcBef>
              <a:buClrTx/>
              <a:buSzTx/>
              <a:buNone/>
              <a:defRPr sz="2100"/>
            </a:pPr>
            <a:r>
              <a:t>- For testing an application or software, we need to follow some principles to make our product defects free, and that also helps the test engineers to test the software with their effort and time.</a:t>
            </a:r>
          </a:p>
          <a:p>
            <a:pPr marL="0" indent="0" algn="just" defTabSz="457200">
              <a:spcBef>
                <a:spcPts val="0"/>
              </a:spcBef>
              <a:buClrTx/>
              <a:buSzTx/>
              <a:buNone/>
              <a:defRPr sz="2100"/>
            </a:pPr>
          </a:p>
          <a:p>
            <a:pPr lvl="4" marL="0" indent="914400" algn="just" defTabSz="457200">
              <a:spcBef>
                <a:spcPts val="0"/>
              </a:spcBef>
              <a:buClrTx/>
              <a:buSzTx/>
              <a:buNone/>
              <a:defRPr sz="2100"/>
            </a:pPr>
            <a:r>
              <a:t>1. Testing shows the presence of defects</a:t>
            </a:r>
          </a:p>
          <a:p>
            <a:pPr lvl="4" marL="0" indent="914400" algn="just" defTabSz="457200">
              <a:spcBef>
                <a:spcPts val="0"/>
              </a:spcBef>
              <a:buClrTx/>
              <a:buSzTx/>
              <a:buNone/>
              <a:defRPr sz="2100"/>
            </a:pPr>
            <a:r>
              <a:t>2. Exhaustive Testing is not possible</a:t>
            </a:r>
          </a:p>
          <a:p>
            <a:pPr lvl="4" marL="0" indent="914400" algn="just" defTabSz="457200">
              <a:spcBef>
                <a:spcPts val="0"/>
              </a:spcBef>
              <a:buClrTx/>
              <a:buSzTx/>
              <a:buNone/>
              <a:defRPr sz="2100"/>
            </a:pPr>
            <a:r>
              <a:t>3. Early Testing</a:t>
            </a:r>
          </a:p>
          <a:p>
            <a:pPr lvl="4" marL="0" indent="914400" algn="just" defTabSz="457200">
              <a:spcBef>
                <a:spcPts val="0"/>
              </a:spcBef>
              <a:buClrTx/>
              <a:buSzTx/>
              <a:buNone/>
              <a:defRPr sz="2100"/>
            </a:pPr>
            <a:r>
              <a:t>4. Defect Clustering</a:t>
            </a:r>
          </a:p>
          <a:p>
            <a:pPr lvl="4" marL="0" indent="914400" algn="just" defTabSz="457200">
              <a:spcBef>
                <a:spcPts val="0"/>
              </a:spcBef>
              <a:buClrTx/>
              <a:buSzTx/>
              <a:buNone/>
              <a:defRPr sz="2100"/>
            </a:pPr>
            <a:r>
              <a:t>5. Pesticide Paradox</a:t>
            </a:r>
          </a:p>
          <a:p>
            <a:pPr lvl="4" marL="0" indent="914400" algn="just" defTabSz="457200">
              <a:spcBef>
                <a:spcPts val="0"/>
              </a:spcBef>
              <a:buClrTx/>
              <a:buSzTx/>
              <a:buNone/>
              <a:defRPr sz="2100"/>
            </a:pPr>
            <a:r>
              <a:t>6. Testing is context-dependent</a:t>
            </a:r>
          </a:p>
          <a:p>
            <a:pPr lvl="4" marL="0" indent="914400" algn="just" defTabSz="457200">
              <a:spcBef>
                <a:spcPts val="0"/>
              </a:spcBef>
              <a:buClrTx/>
              <a:buSzTx/>
              <a:buNone/>
              <a:defRPr sz="2100"/>
            </a:pPr>
            <a:r>
              <a:t>7. Absence of errors fallacy</a:t>
            </a:r>
          </a:p>
        </p:txBody>
      </p:sp>
      <p:sp>
        <p:nvSpPr>
          <p:cNvPr id="2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9" name="Image" descr="Image"/>
          <p:cNvPicPr>
            <a:picLocks noChangeAspect="1"/>
          </p:cNvPicPr>
          <p:nvPr/>
        </p:nvPicPr>
        <p:blipFill>
          <a:blip r:embed="rId2">
            <a:extLst/>
          </a:blip>
          <a:stretch>
            <a:fillRect/>
          </a:stretch>
        </p:blipFill>
        <p:spPr>
          <a:xfrm>
            <a:off x="1801253" y="586088"/>
            <a:ext cx="5325535" cy="568582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1. Testing shows the presence of defects"/>
          <p:cNvSpPr txBox="1"/>
          <p:nvPr>
            <p:ph type="title"/>
          </p:nvPr>
        </p:nvSpPr>
        <p:spPr>
          <a:xfrm>
            <a:off x="352654" y="335584"/>
            <a:ext cx="7956212" cy="633414"/>
          </a:xfrm>
          <a:prstGeom prst="rect">
            <a:avLst/>
          </a:prstGeom>
        </p:spPr>
        <p:txBody>
          <a:bodyPr/>
          <a:lstStyle/>
          <a:p>
            <a:pPr lvl="4" indent="365760" defTabSz="182880">
              <a:defRPr sz="2800">
                <a:solidFill>
                  <a:srgbClr val="000000"/>
                </a:solidFill>
              </a:defRPr>
            </a:pPr>
            <a:r>
              <a:t>1. Testing shows the presence of defects</a:t>
            </a:r>
          </a:p>
        </p:txBody>
      </p:sp>
      <p:sp>
        <p:nvSpPr>
          <p:cNvPr id="282" name="The test engineer will test the application to make sure that the application is bug or defects free.…"/>
          <p:cNvSpPr txBox="1"/>
          <p:nvPr>
            <p:ph type="body" idx="1"/>
          </p:nvPr>
        </p:nvSpPr>
        <p:spPr>
          <a:xfrm>
            <a:off x="68590" y="1073111"/>
            <a:ext cx="8873439" cy="5448281"/>
          </a:xfrm>
          <a:prstGeom prst="rect">
            <a:avLst/>
          </a:prstGeom>
        </p:spPr>
        <p:txBody>
          <a:bodyPr/>
          <a:lstStyle/>
          <a:p>
            <a:pPr marL="84335" indent="-84335" algn="just" defTabSz="420623">
              <a:spcBef>
                <a:spcPts val="0"/>
              </a:spcBef>
              <a:buClrTx/>
              <a:buSzPct val="100000"/>
              <a:defRPr sz="1748"/>
            </a:pPr>
            <a:r>
              <a:t>The test engineer will test the application to make sure that the application is bug or defects free. </a:t>
            </a:r>
            <a:br/>
          </a:p>
          <a:p>
            <a:pPr marL="84335" indent="-84335" algn="just" defTabSz="420623">
              <a:spcBef>
                <a:spcPts val="0"/>
              </a:spcBef>
              <a:buClrTx/>
              <a:buSzPct val="100000"/>
              <a:defRPr sz="1748"/>
            </a:pPr>
            <a:r>
              <a:t>While doing testing, we can only identify that the application or software has any errors. </a:t>
            </a:r>
            <a:br/>
          </a:p>
          <a:p>
            <a:pPr marL="84335" indent="-84335" algn="just" defTabSz="420623">
              <a:spcBef>
                <a:spcPts val="0"/>
              </a:spcBef>
              <a:buClrTx/>
              <a:buSzPct val="100000"/>
              <a:defRPr sz="1748"/>
            </a:pPr>
            <a:r>
              <a:t>The primary purpose of doing testing is to identify the numbers of unknown bugs with the help of various methods and testing techniques because the entire test should be traceable to the customer requirement, which means that to find any defects that might cause the product failure to meet the client's needs.</a:t>
            </a:r>
            <a:br/>
          </a:p>
          <a:p>
            <a:pPr marL="84335" indent="-84335" algn="just" defTabSz="420623">
              <a:spcBef>
                <a:spcPts val="0"/>
              </a:spcBef>
              <a:buClrTx/>
              <a:buSzPct val="100000"/>
              <a:defRPr sz="1748"/>
            </a:pPr>
            <a:r>
              <a:t>By doing testing on any application, we can decrease the number of bugs, which does not mean that the application is defect-free because sometimes the software seems to be bug-free while performing multiple types of testing on it. </a:t>
            </a:r>
            <a:br/>
          </a:p>
          <a:p>
            <a:pPr marL="84335" indent="-84335" algn="just" defTabSz="420623">
              <a:spcBef>
                <a:spcPts val="0"/>
              </a:spcBef>
              <a:buClrTx/>
              <a:buSzPct val="100000"/>
              <a:defRPr sz="1748"/>
            </a:pPr>
            <a:r>
              <a:t>But at the time of deployment in the production server, if the end-user encounters those bugs which are not found in the testing process.</a:t>
            </a:r>
            <a:br/>
            <a:br/>
            <a:r>
              <a:rPr i="1">
                <a:solidFill>
                  <a:srgbClr val="FF2600"/>
                </a:solidFill>
              </a:rPr>
              <a:t>Testing is not about proving that software is error-free but about finding defects that need to be fixed. Defects can include code bugs, missing requirements, incorrect functionality, and other issues.</a:t>
            </a:r>
          </a:p>
        </p:txBody>
      </p:sp>
      <p:sp>
        <p:nvSpPr>
          <p:cNvPr id="2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2. Exhaustive testing is time consuming"/>
          <p:cNvSpPr txBox="1"/>
          <p:nvPr>
            <p:ph type="title"/>
          </p:nvPr>
        </p:nvSpPr>
        <p:spPr>
          <a:prstGeom prst="rect">
            <a:avLst/>
          </a:prstGeom>
        </p:spPr>
        <p:txBody>
          <a:bodyPr/>
          <a:lstStyle>
            <a:lvl1pPr defTabSz="841247">
              <a:defRPr sz="2944"/>
            </a:lvl1pPr>
          </a:lstStyle>
          <a:p>
            <a:pPr/>
            <a:r>
              <a:t>2. Exhaustive testing is time consuming</a:t>
            </a:r>
          </a:p>
        </p:txBody>
      </p:sp>
      <p:sp>
        <p:nvSpPr>
          <p:cNvPr id="286" name="Sometimes it seems to be very hard to test all the modules and their features with effective and non- effective combinations of the inputs data throughout the actual testing process.…"/>
          <p:cNvSpPr txBox="1"/>
          <p:nvPr>
            <p:ph type="body" idx="1"/>
          </p:nvPr>
        </p:nvSpPr>
        <p:spPr>
          <a:xfrm>
            <a:off x="381000" y="1905000"/>
            <a:ext cx="8382000" cy="4191000"/>
          </a:xfrm>
          <a:prstGeom prst="rect">
            <a:avLst/>
          </a:prstGeom>
        </p:spPr>
        <p:txBody>
          <a:bodyPr/>
          <a:lstStyle/>
          <a:p>
            <a:pPr marL="95049" indent="-95049" algn="just" defTabSz="361188">
              <a:spcBef>
                <a:spcPts val="0"/>
              </a:spcBef>
              <a:buClrTx/>
              <a:buSzPct val="100000"/>
              <a:defRPr sz="1738"/>
            </a:pPr>
            <a:r>
              <a:t>Sometimes it seems to be very hard to test all the modules and their features with effective and non- effective combinations of the inputs data throughout the actual testing process.</a:t>
            </a:r>
            <a:br/>
          </a:p>
          <a:p>
            <a:pPr marL="95049" indent="-95049" algn="just" defTabSz="361188">
              <a:spcBef>
                <a:spcPts val="0"/>
              </a:spcBef>
              <a:buClrTx/>
              <a:buSzPct val="100000"/>
              <a:defRPr sz="1738"/>
            </a:pPr>
            <a:r>
              <a:t>Instead of performing the exhaustive testing as it takes boundless determinations and most of the hard work is unsuccessful. </a:t>
            </a:r>
            <a:br/>
          </a:p>
          <a:p>
            <a:pPr marL="95049" indent="-95049" algn="just" defTabSz="361188">
              <a:spcBef>
                <a:spcPts val="0"/>
              </a:spcBef>
              <a:buClrTx/>
              <a:buSzPct val="100000"/>
              <a:defRPr sz="1738"/>
            </a:pPr>
            <a:r>
              <a:t>We can complete this type of variations according to the importance of the modules because the product timelines will not permit us to perform such type of testing scenarios.</a:t>
            </a:r>
            <a:br/>
            <a:br/>
            <a:r>
              <a:rPr i="1">
                <a:solidFill>
                  <a:srgbClr val="FF2600"/>
                </a:solidFill>
              </a:rPr>
              <a:t>It is impossible to test all possible combinations and scenarios in software applications, so testers must focus on the most critical and high-risk areas.</a:t>
            </a:r>
            <a:endParaRPr i="1">
              <a:solidFill>
                <a:srgbClr val="FF2600"/>
              </a:solidFill>
            </a:endParaRPr>
          </a:p>
          <a:p>
            <a:pPr marL="95049" indent="-95049" algn="just" defTabSz="361188">
              <a:spcBef>
                <a:spcPts val="0"/>
              </a:spcBef>
              <a:buClrTx/>
              <a:buSzPct val="100000"/>
              <a:defRPr sz="1738"/>
            </a:pPr>
          </a:p>
        </p:txBody>
      </p:sp>
      <p:sp>
        <p:nvSpPr>
          <p:cNvPr id="2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3. Early Testing saves time and money"/>
          <p:cNvSpPr txBox="1"/>
          <p:nvPr>
            <p:ph type="title"/>
          </p:nvPr>
        </p:nvSpPr>
        <p:spPr>
          <a:prstGeom prst="rect">
            <a:avLst/>
          </a:prstGeom>
        </p:spPr>
        <p:txBody>
          <a:bodyPr/>
          <a:lstStyle>
            <a:lvl1pPr defTabSz="694944">
              <a:defRPr sz="3040"/>
            </a:lvl1pPr>
          </a:lstStyle>
          <a:p>
            <a:pPr/>
            <a:r>
              <a:t>3. Early Testing saves time and money</a:t>
            </a:r>
          </a:p>
        </p:txBody>
      </p:sp>
      <p:sp>
        <p:nvSpPr>
          <p:cNvPr id="290" name="- Early testing means that all the testing activities should start in the early stages of the software development life cycle's  to identify the defects .…"/>
          <p:cNvSpPr txBox="1"/>
          <p:nvPr>
            <p:ph type="body" idx="1"/>
          </p:nvPr>
        </p:nvSpPr>
        <p:spPr>
          <a:xfrm>
            <a:off x="381000" y="1905000"/>
            <a:ext cx="8382000" cy="4191000"/>
          </a:xfrm>
          <a:prstGeom prst="rect">
            <a:avLst/>
          </a:prstGeom>
        </p:spPr>
        <p:txBody>
          <a:bodyPr/>
          <a:lstStyle/>
          <a:p>
            <a:pPr marL="0" indent="0" algn="just" defTabSz="379475">
              <a:spcBef>
                <a:spcPts val="0"/>
              </a:spcBef>
              <a:buClrTx/>
              <a:buSzTx/>
              <a:buNone/>
              <a:defRPr sz="1743"/>
            </a:pPr>
            <a:r>
              <a:t>- Early testing means that all the testing activities should start in the early stages of the software development life cycle's  to identify the defects .</a:t>
            </a:r>
            <a:br/>
          </a:p>
          <a:p>
            <a:pPr marL="0" indent="0" algn="just" defTabSz="379475">
              <a:spcBef>
                <a:spcPts val="0"/>
              </a:spcBef>
              <a:buClrTx/>
              <a:buSzTx/>
              <a:buNone/>
              <a:defRPr sz="1743"/>
            </a:pPr>
            <a:r>
              <a:t>-  If we find the bugs at an early stage, it will be fixed in the initial stage itself</a:t>
            </a:r>
            <a:br/>
          </a:p>
          <a:p>
            <a:pPr marL="0" indent="0" algn="just" defTabSz="379475">
              <a:spcBef>
                <a:spcPts val="0"/>
              </a:spcBef>
              <a:buClrTx/>
              <a:buSzTx/>
              <a:buNone/>
              <a:defRPr sz="1743"/>
            </a:pPr>
            <a:r>
              <a:t>- Cost us very less as compared to those which are identified in the future phase of the testing process.</a:t>
            </a:r>
            <a:br/>
          </a:p>
          <a:p>
            <a:pPr marL="0" indent="0" algn="just" defTabSz="379475">
              <a:spcBef>
                <a:spcPts val="0"/>
              </a:spcBef>
              <a:buClrTx/>
              <a:buSzTx/>
              <a:buNone/>
              <a:defRPr sz="1743"/>
            </a:pPr>
            <a:r>
              <a:t>- To perform testing, we will require the requirement specification documents.</a:t>
            </a:r>
            <a:br/>
          </a:p>
          <a:p>
            <a:pPr marL="0" indent="0" algn="just" defTabSz="379475">
              <a:spcBef>
                <a:spcPts val="0"/>
              </a:spcBef>
              <a:buClrTx/>
              <a:buSzTx/>
              <a:buNone/>
              <a:defRPr sz="1743"/>
            </a:pPr>
            <a:r>
              <a:t>- If the requirements are defined incorrectly, then it can be fixed directly rather than fixing them in another stage, which could be the development phase.</a:t>
            </a:r>
            <a:br/>
            <a:br/>
            <a:r>
              <a:rPr i="1">
                <a:solidFill>
                  <a:srgbClr val="FF2600"/>
                </a:solidFill>
              </a:rPr>
              <a:t>It is more cost-effective to identify and fix defects early in the software development life cycle than later in the process.</a:t>
            </a:r>
          </a:p>
        </p:txBody>
      </p:sp>
      <p:sp>
        <p:nvSpPr>
          <p:cNvPr id="2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4. Defect clustering"/>
          <p:cNvSpPr txBox="1"/>
          <p:nvPr>
            <p:ph type="title"/>
          </p:nvPr>
        </p:nvSpPr>
        <p:spPr>
          <a:xfrm>
            <a:off x="1126232" y="565606"/>
            <a:ext cx="6705601" cy="633414"/>
          </a:xfrm>
          <a:prstGeom prst="rect">
            <a:avLst/>
          </a:prstGeom>
        </p:spPr>
        <p:txBody>
          <a:bodyPr/>
          <a:lstStyle>
            <a:lvl1pPr defTabSz="841247">
              <a:defRPr sz="3680"/>
            </a:lvl1pPr>
          </a:lstStyle>
          <a:p>
            <a:pPr/>
            <a:r>
              <a:t>4. Defect clustering</a:t>
            </a:r>
          </a:p>
        </p:txBody>
      </p:sp>
      <p:sp>
        <p:nvSpPr>
          <p:cNvPr id="294" name="The defect clustering defined that throughout the testing process, we can detect the numbers of bugs which are correlated to a small number of modules.…"/>
          <p:cNvSpPr txBox="1"/>
          <p:nvPr>
            <p:ph type="body" idx="1"/>
          </p:nvPr>
        </p:nvSpPr>
        <p:spPr>
          <a:xfrm>
            <a:off x="463351" y="1441367"/>
            <a:ext cx="8465227" cy="5009757"/>
          </a:xfrm>
          <a:prstGeom prst="rect">
            <a:avLst/>
          </a:prstGeom>
        </p:spPr>
        <p:txBody>
          <a:bodyPr/>
          <a:lstStyle/>
          <a:p>
            <a:pPr marL="26501" indent="-26501" algn="just" defTabSz="425195">
              <a:spcBef>
                <a:spcPts val="0"/>
              </a:spcBef>
              <a:buClrTx/>
              <a:buSzPct val="100000"/>
              <a:defRPr sz="1860"/>
            </a:pPr>
            <a:r>
              <a:t>The defect clustering defined that throughout the testing process, we can detect the numbers of bugs which are correlated to a small number of modules. </a:t>
            </a:r>
          </a:p>
          <a:p>
            <a:pPr marL="26501" indent="-26501" algn="just" defTabSz="425195">
              <a:spcBef>
                <a:spcPts val="0"/>
              </a:spcBef>
              <a:buClrTx/>
              <a:buSzPct val="100000"/>
              <a:defRPr sz="1860"/>
            </a:pPr>
          </a:p>
          <a:p>
            <a:pPr marL="26501" indent="-26501" algn="just" defTabSz="425195">
              <a:spcBef>
                <a:spcPts val="0"/>
              </a:spcBef>
              <a:buClrTx/>
              <a:buSzPct val="100000"/>
              <a:defRPr sz="1860"/>
            </a:pPr>
            <a:r>
              <a:t>We have various reasons for this, such as the modules could be complicated; the coding part may be complex, and so on.</a:t>
            </a:r>
            <a:br/>
          </a:p>
          <a:p>
            <a:pPr marL="26501" indent="-26501" algn="just" defTabSz="425195">
              <a:spcBef>
                <a:spcPts val="0"/>
              </a:spcBef>
              <a:buClrTx/>
              <a:buSzPct val="100000"/>
              <a:defRPr sz="1860"/>
            </a:pPr>
            <a:r>
              <a:t>These types of software or the application will follow the Pareto Principle. </a:t>
            </a:r>
            <a:br/>
          </a:p>
          <a:p>
            <a:pPr marL="26501" indent="-26501" algn="just" defTabSz="425195">
              <a:spcBef>
                <a:spcPts val="0"/>
              </a:spcBef>
              <a:buClrTx/>
              <a:buSzPct val="100000"/>
              <a:defRPr sz="1860"/>
            </a:pPr>
            <a:r>
              <a:t> Eighty percent of the complication is present in 20 percent of the modules. </a:t>
            </a:r>
            <a:br/>
          </a:p>
          <a:p>
            <a:pPr marL="26501" indent="-26501" algn="just" defTabSz="425195">
              <a:spcBef>
                <a:spcPts val="0"/>
              </a:spcBef>
              <a:buClrTx/>
              <a:buSzPct val="100000"/>
              <a:defRPr sz="1860"/>
            </a:pPr>
            <a:r>
              <a:t>With the help of this, we can find the uncertain modules, but this method has its difficulties if the same tests are performing regularly, hence the same test will not able to identify the new defects.</a:t>
            </a:r>
            <a:br/>
            <a:br/>
            <a:r>
              <a:rPr i="1">
                <a:solidFill>
                  <a:srgbClr val="FF2600"/>
                </a:solidFill>
              </a:rPr>
              <a:t>In software development, defects often occur in clusters, meaning that a small number of modules or components are responsible for the majority of defects. Testers should focus on these high-risk areas.</a:t>
            </a:r>
          </a:p>
        </p:txBody>
      </p:sp>
      <p:sp>
        <p:nvSpPr>
          <p:cNvPr id="2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5. Pesticide Paradox"/>
          <p:cNvSpPr txBox="1"/>
          <p:nvPr>
            <p:ph type="title"/>
          </p:nvPr>
        </p:nvSpPr>
        <p:spPr>
          <a:prstGeom prst="rect">
            <a:avLst/>
          </a:prstGeom>
        </p:spPr>
        <p:txBody>
          <a:bodyPr/>
          <a:lstStyle>
            <a:lvl1pPr defTabSz="841247">
              <a:defRPr sz="3680"/>
            </a:lvl1pPr>
          </a:lstStyle>
          <a:p>
            <a:pPr/>
            <a:r>
              <a:t>5. Pesticide Paradox</a:t>
            </a:r>
          </a:p>
        </p:txBody>
      </p:sp>
      <p:sp>
        <p:nvSpPr>
          <p:cNvPr id="298" name="This principle defined that if we are executing the same set of test cases again and again over a particular time, then these kinds of the test will not be able to find the new bugs in the software or the application.…"/>
          <p:cNvSpPr txBox="1"/>
          <p:nvPr>
            <p:ph type="body" idx="1"/>
          </p:nvPr>
        </p:nvSpPr>
        <p:spPr>
          <a:xfrm>
            <a:off x="68874" y="1905000"/>
            <a:ext cx="8833940" cy="4191000"/>
          </a:xfrm>
          <a:prstGeom prst="rect">
            <a:avLst/>
          </a:prstGeom>
        </p:spPr>
        <p:txBody>
          <a:bodyPr/>
          <a:lstStyle/>
          <a:p>
            <a:pPr marL="56001" indent="-56001" algn="just" defTabSz="292607">
              <a:spcBef>
                <a:spcPts val="0"/>
              </a:spcBef>
              <a:buClrTx/>
              <a:buSzPct val="100000"/>
              <a:defRPr sz="1727"/>
            </a:pPr>
            <a:r>
              <a:t>This principle defined that if we are executing the same set of test cases again and again over a particular time, then these kinds of the test will not be able to find the new bugs in the software or the application. </a:t>
            </a:r>
            <a:br/>
          </a:p>
          <a:p>
            <a:pPr marL="56001" indent="-56001" algn="just" defTabSz="292607">
              <a:spcBef>
                <a:spcPts val="0"/>
              </a:spcBef>
              <a:buClrTx/>
              <a:buSzPct val="100000"/>
              <a:defRPr sz="1727"/>
            </a:pPr>
            <a:r>
              <a:t>To get over these pesticide paradoxes, it is very significant to review all the test cases frequently. </a:t>
            </a:r>
            <a:br/>
          </a:p>
          <a:p>
            <a:pPr marL="56001" indent="-56001" algn="just" defTabSz="292607">
              <a:spcBef>
                <a:spcPts val="0"/>
              </a:spcBef>
              <a:buClrTx/>
              <a:buSzPct val="100000"/>
              <a:defRPr sz="1727"/>
            </a:pPr>
            <a:r>
              <a:t>And the new and different tests are necessary to be written for the implementation of multiple parts of the application or the software, which helps us to find more bugs.</a:t>
            </a:r>
            <a:br/>
            <a:br/>
            <a:r>
              <a:rPr i="1">
                <a:solidFill>
                  <a:srgbClr val="FF2600"/>
                </a:solidFill>
              </a:rPr>
              <a:t>Repeating the same tests with the same inputs can result in the same defects being identified repeatedly. Testers must continually update and modify their test cases to find new defects.</a:t>
            </a:r>
            <a:br>
              <a:rPr i="1">
                <a:solidFill>
                  <a:srgbClr val="FF2600"/>
                </a:solidFill>
              </a:rPr>
            </a:br>
            <a:br/>
          </a:p>
        </p:txBody>
      </p:sp>
      <p:sp>
        <p:nvSpPr>
          <p:cNvPr id="2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6. Testing is context dependent"/>
          <p:cNvSpPr txBox="1"/>
          <p:nvPr>
            <p:ph type="title"/>
          </p:nvPr>
        </p:nvSpPr>
        <p:spPr>
          <a:prstGeom prst="rect">
            <a:avLst/>
          </a:prstGeom>
        </p:spPr>
        <p:txBody>
          <a:bodyPr/>
          <a:lstStyle>
            <a:lvl1pPr defTabSz="841247">
              <a:defRPr sz="3680"/>
            </a:lvl1pPr>
          </a:lstStyle>
          <a:p>
            <a:pPr/>
            <a:r>
              <a:t>6. Testing is context dependent</a:t>
            </a:r>
          </a:p>
        </p:txBody>
      </p:sp>
      <p:sp>
        <p:nvSpPr>
          <p:cNvPr id="302" name="We have multiple fields such as e-commerce websites, commercial websites, and so on are available in the market.…"/>
          <p:cNvSpPr txBox="1"/>
          <p:nvPr>
            <p:ph type="body" idx="1"/>
          </p:nvPr>
        </p:nvSpPr>
        <p:spPr>
          <a:xfrm>
            <a:off x="227281" y="1905000"/>
            <a:ext cx="8535719" cy="4191000"/>
          </a:xfrm>
          <a:prstGeom prst="rect">
            <a:avLst/>
          </a:prstGeom>
        </p:spPr>
        <p:txBody>
          <a:bodyPr/>
          <a:lstStyle/>
          <a:p>
            <a:pPr marL="114300" indent="-114300" algn="just" defTabSz="434340">
              <a:spcBef>
                <a:spcPts val="0"/>
              </a:spcBef>
              <a:buClrTx/>
              <a:buSzPct val="100000"/>
              <a:defRPr sz="1994"/>
            </a:pPr>
            <a:r>
              <a:t>We have multiple fields such as e-commerce websites, commercial websites, and so on are available in the market.</a:t>
            </a:r>
            <a:br/>
          </a:p>
          <a:p>
            <a:pPr marL="114300" indent="-114300" algn="just" defTabSz="434340">
              <a:spcBef>
                <a:spcPts val="0"/>
              </a:spcBef>
              <a:buClrTx/>
              <a:buSzPct val="100000"/>
              <a:defRPr sz="1994"/>
            </a:pPr>
            <a:r>
              <a:t> There is a definite way to test the commercial site as well as the e-commerce websites because every application has its own needs, features, and functionality. </a:t>
            </a:r>
            <a:br/>
          </a:p>
          <a:p>
            <a:pPr marL="114300" indent="-114300" algn="just" defTabSz="434340">
              <a:spcBef>
                <a:spcPts val="0"/>
              </a:spcBef>
              <a:buClrTx/>
              <a:buSzPct val="100000"/>
              <a:defRPr sz="1994"/>
            </a:pPr>
            <a:r>
              <a:t>To check this type of application, we will take the help of various kinds of testing, different technique, approaches, and multiple methods. Therefore, the testing depends on the context of the application.</a:t>
            </a:r>
            <a:br/>
            <a:br/>
            <a:r>
              <a:rPr i="1">
                <a:solidFill>
                  <a:srgbClr val="FF2600"/>
                </a:solidFill>
              </a:rPr>
              <a:t>The testing process should be tailored to the specific context and requirements of the software application being tested.</a:t>
            </a:r>
          </a:p>
        </p:txBody>
      </p:sp>
      <p:sp>
        <p:nvSpPr>
          <p:cNvPr id="3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7. Absence of error fallacy"/>
          <p:cNvSpPr txBox="1"/>
          <p:nvPr>
            <p:ph type="title"/>
          </p:nvPr>
        </p:nvSpPr>
        <p:spPr>
          <a:prstGeom prst="rect">
            <a:avLst/>
          </a:prstGeom>
        </p:spPr>
        <p:txBody>
          <a:bodyPr/>
          <a:lstStyle>
            <a:lvl1pPr defTabSz="841247">
              <a:defRPr sz="3680"/>
            </a:lvl1pPr>
          </a:lstStyle>
          <a:p>
            <a:pPr/>
            <a:r>
              <a:t>7. Absence of error fallacy</a:t>
            </a:r>
          </a:p>
        </p:txBody>
      </p:sp>
      <p:sp>
        <p:nvSpPr>
          <p:cNvPr id="306" name="Once the application is completely tested and there are no bugs identified before the release, so we can say that the application is 99 percent bug-free.…"/>
          <p:cNvSpPr txBox="1"/>
          <p:nvPr>
            <p:ph type="body" idx="1"/>
          </p:nvPr>
        </p:nvSpPr>
        <p:spPr>
          <a:xfrm>
            <a:off x="148290" y="1860986"/>
            <a:ext cx="8555237" cy="4191001"/>
          </a:xfrm>
          <a:prstGeom prst="rect">
            <a:avLst/>
          </a:prstGeom>
        </p:spPr>
        <p:txBody>
          <a:bodyPr/>
          <a:lstStyle/>
          <a:p>
            <a:pPr marL="96252" indent="-96252" algn="just" defTabSz="457200">
              <a:spcBef>
                <a:spcPts val="0"/>
              </a:spcBef>
              <a:buClrTx/>
              <a:buSzPct val="100000"/>
              <a:defRPr sz="1900"/>
            </a:pPr>
            <a:r>
              <a:t>Once the application is completely tested and there are no bugs identified before the release, so we can say that the application is 99 percent bug-free. </a:t>
            </a:r>
            <a:br/>
          </a:p>
          <a:p>
            <a:pPr marL="96252" indent="-96252" algn="just" defTabSz="457200">
              <a:spcBef>
                <a:spcPts val="0"/>
              </a:spcBef>
              <a:buClrTx/>
              <a:buSzPct val="100000"/>
              <a:defRPr sz="1900"/>
            </a:pPr>
            <a:r>
              <a:t>But there is the chance when the application is tested beside the incorrect requirements, identified the flaws, and fixed them on a given period would not help as testing is done on the wrong specification, which does not apply to the client's requirements. </a:t>
            </a:r>
            <a:br/>
          </a:p>
          <a:p>
            <a:pPr marL="96252" indent="-96252" algn="just" defTabSz="457200">
              <a:spcBef>
                <a:spcPts val="0"/>
              </a:spcBef>
              <a:buClrTx/>
              <a:buSzPct val="100000"/>
              <a:defRPr sz="1900"/>
            </a:pPr>
            <a:r>
              <a:t>The absence of error fallacy means </a:t>
            </a:r>
            <a:r>
              <a:rPr>
                <a:solidFill>
                  <a:srgbClr val="0433FF"/>
                </a:solidFill>
              </a:rPr>
              <a:t>identifying and fixing the bugs would not help if the application is impractical and not able to accomplish the client's requirements and needs.</a:t>
            </a:r>
            <a:br>
              <a:rPr>
                <a:solidFill>
                  <a:srgbClr val="0433FF"/>
                </a:solidFill>
              </a:rPr>
            </a:br>
            <a:br/>
          </a:p>
        </p:txBody>
      </p:sp>
      <p:sp>
        <p:nvSpPr>
          <p:cNvPr id="3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Graphical User Interface (GUI)  GUI relies much more heavily on the mouse. A typical example of this type of interface is any versions of the Windows operating systems."/>
          <p:cNvSpPr txBox="1"/>
          <p:nvPr>
            <p:ph type="body" idx="1"/>
          </p:nvPr>
        </p:nvSpPr>
        <p:spPr>
          <a:xfrm>
            <a:off x="557589" y="154452"/>
            <a:ext cx="8285098" cy="6549096"/>
          </a:xfrm>
          <a:prstGeom prst="rect">
            <a:avLst/>
          </a:prstGeom>
        </p:spPr>
        <p:txBody>
          <a:bodyPr/>
          <a:lstStyle/>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1892"/>
            </a:pPr>
            <a:r>
              <a:rPr b="1"/>
              <a:t>Graphical User Interface (GUI)</a:t>
            </a:r>
            <a:br>
              <a:rPr b="1"/>
            </a:br>
            <a:br>
              <a:rPr b="1"/>
            </a:br>
            <a:r>
              <a:t>GUI relies much more heavily on the mouse. A typical example of this type of interface is any versions of the Windows operating systems.</a:t>
            </a:r>
          </a:p>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645"/>
            </a:pPr>
          </a:p>
          <a:p>
            <a:pPr marL="0" indent="0" algn="just" defTabSz="196596">
              <a:spcBef>
                <a:spcPts val="0"/>
              </a:spcBef>
              <a:buClrTx/>
              <a:buSzTx/>
              <a:buNone/>
              <a:defRPr sz="645"/>
            </a:pPr>
          </a:p>
        </p:txBody>
      </p:sp>
      <p:pic>
        <p:nvPicPr>
          <p:cNvPr id="171" name="Image" descr="Image"/>
          <p:cNvPicPr>
            <a:picLocks noChangeAspect="1"/>
          </p:cNvPicPr>
          <p:nvPr/>
        </p:nvPicPr>
        <p:blipFill>
          <a:blip r:embed="rId2">
            <a:extLst/>
          </a:blip>
          <a:stretch>
            <a:fillRect/>
          </a:stretch>
        </p:blipFill>
        <p:spPr>
          <a:xfrm>
            <a:off x="557589" y="154452"/>
            <a:ext cx="6926338" cy="4079758"/>
          </a:xfrm>
          <a:prstGeom prst="rect">
            <a:avLst/>
          </a:prstGeom>
          <a:ln w="12700">
            <a:miter lim="400000"/>
          </a:ln>
        </p:spPr>
      </p:pic>
      <p:sp>
        <p:nvSpPr>
          <p:cNvPr id="172" name="Slide Number"/>
          <p:cNvSpPr txBox="1"/>
          <p:nvPr>
            <p:ph type="sldNum" sz="quarter" idx="2"/>
          </p:nvPr>
        </p:nvSpPr>
        <p:spPr>
          <a:xfrm>
            <a:off x="8255176" y="6398260"/>
            <a:ext cx="203024"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0" name="Image" descr="Image"/>
          <p:cNvPicPr>
            <a:picLocks noChangeAspect="1"/>
          </p:cNvPicPr>
          <p:nvPr/>
        </p:nvPicPr>
        <p:blipFill>
          <a:blip r:embed="rId2">
            <a:extLst/>
          </a:blip>
          <a:stretch>
            <a:fillRect/>
          </a:stretch>
        </p:blipFill>
        <p:spPr>
          <a:xfrm>
            <a:off x="-75392" y="691919"/>
            <a:ext cx="9294784" cy="536434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3" name="Types of Functional Testing"/>
          <p:cNvSpPr txBox="1"/>
          <p:nvPr/>
        </p:nvSpPr>
        <p:spPr>
          <a:xfrm>
            <a:off x="1370476" y="923530"/>
            <a:ext cx="5482852"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500"/>
            </a:lvl1pPr>
          </a:lstStyle>
          <a:p>
            <a:pPr/>
            <a:r>
              <a:t>Types of Functional Testing</a:t>
            </a:r>
          </a:p>
        </p:txBody>
      </p:sp>
      <p:sp>
        <p:nvSpPr>
          <p:cNvPr id="314" name="Unit testing is a software testing type in which individual units/components are tested in isolation from the rest of the system to ensure that they work as intended.…"/>
          <p:cNvSpPr txBox="1"/>
          <p:nvPr/>
        </p:nvSpPr>
        <p:spPr>
          <a:xfrm>
            <a:off x="185769" y="2473445"/>
            <a:ext cx="8772462" cy="359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90500" indent="-190500" algn="just" defTabSz="457200">
              <a:buSzPct val="100000"/>
              <a:buChar char="•"/>
              <a:defRPr sz="1900"/>
            </a:pPr>
            <a:r>
              <a:rPr>
                <a:hlinkClick r:id="rId2" invalidUrl="" action="" tgtFrame="" tooltip="" history="1" highlightClick="0" endSnd="0"/>
              </a:rPr>
              <a:t>Unit testing</a:t>
            </a:r>
            <a:r>
              <a:t> is a software testing type in which individual units/components are tested in isolation from the rest of the system to ensure that they work as intended. </a:t>
            </a:r>
            <a:br/>
          </a:p>
          <a:p>
            <a:pPr marL="190500" indent="-190500" algn="just" defTabSz="457200">
              <a:buSzPct val="100000"/>
              <a:buChar char="•"/>
              <a:defRPr sz="1900"/>
            </a:pPr>
            <a:r>
              <a:t>A unit refers to the smallest testable part of a software application that performs a specific function or behavior. </a:t>
            </a:r>
            <a:br/>
          </a:p>
          <a:p>
            <a:pPr marL="190500" indent="-190500" algn="just" defTabSz="457200">
              <a:buSzPct val="100000"/>
              <a:buChar char="•"/>
              <a:defRPr sz="1900"/>
            </a:pPr>
            <a:r>
              <a:t>A unit can be a method, a function, a class, or even a module. </a:t>
            </a:r>
          </a:p>
          <a:p>
            <a:pPr algn="just" defTabSz="457200">
              <a:defRPr sz="1900"/>
            </a:pPr>
          </a:p>
          <a:p>
            <a:pPr marL="190500" indent="-190500" algn="just" defTabSz="457200">
              <a:buSzPct val="100000"/>
              <a:buChar char="•"/>
              <a:defRPr sz="1900"/>
            </a:pPr>
            <a:r>
              <a:t>They can be run in isolation or in groups. Unit tests are typically written by developers to check the correctness of their code and ensure that it meets the requirements and specifications.</a:t>
            </a:r>
          </a:p>
        </p:txBody>
      </p:sp>
      <p:sp>
        <p:nvSpPr>
          <p:cNvPr id="315" name="1. Unit Testing"/>
          <p:cNvSpPr txBox="1"/>
          <p:nvPr/>
        </p:nvSpPr>
        <p:spPr>
          <a:xfrm>
            <a:off x="794829" y="1905058"/>
            <a:ext cx="2030126"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 Unit Testing</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8" name="Image" descr="Image"/>
          <p:cNvPicPr>
            <a:picLocks noChangeAspect="1"/>
          </p:cNvPicPr>
          <p:nvPr/>
        </p:nvPicPr>
        <p:blipFill>
          <a:blip r:embed="rId2">
            <a:extLst/>
          </a:blip>
          <a:stretch>
            <a:fillRect/>
          </a:stretch>
        </p:blipFill>
        <p:spPr>
          <a:xfrm>
            <a:off x="235758" y="1887866"/>
            <a:ext cx="3934470" cy="3082268"/>
          </a:xfrm>
          <a:prstGeom prst="rect">
            <a:avLst/>
          </a:prstGeom>
          <a:ln w="12700">
            <a:miter lim="400000"/>
          </a:ln>
        </p:spPr>
      </p:pic>
      <p:sp>
        <p:nvSpPr>
          <p:cNvPr id="319" name="Example…"/>
          <p:cNvSpPr txBox="1"/>
          <p:nvPr/>
        </p:nvSpPr>
        <p:spPr>
          <a:xfrm>
            <a:off x="4346519" y="1725016"/>
            <a:ext cx="4645115" cy="301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900"/>
            </a:pPr>
            <a:r>
              <a:rPr b="1"/>
              <a:t>Example</a:t>
            </a:r>
            <a:br/>
          </a:p>
          <a:p>
            <a:pPr algn="just" defTabSz="457200">
              <a:defRPr sz="1900"/>
            </a:pPr>
            <a:r>
              <a:t>A developer has scripted a password input text field with its validation (8 characters long, must contain special characters.); makes a unit test to test out this one specific text field. (has a test that only inputs 7 characters, no special characters, empty field)</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Early detection of Bugs…"/>
          <p:cNvSpPr txBox="1"/>
          <p:nvPr/>
        </p:nvSpPr>
        <p:spPr>
          <a:xfrm>
            <a:off x="1625724" y="1522729"/>
            <a:ext cx="4814551" cy="414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just" defTabSz="457200"/>
          </a:p>
          <a:p>
            <a:pPr marL="377825" indent="-238125" algn="just" defTabSz="457200">
              <a:buClr>
                <a:srgbClr val="333333"/>
              </a:buClr>
              <a:buSzPct val="100000"/>
              <a:buFont typeface="Helvetica"/>
              <a:buChar char="•"/>
            </a:pPr>
            <a:r>
              <a:t>	Early detection of Bugs</a:t>
            </a:r>
          </a:p>
          <a:p>
            <a:pPr marL="377825" indent="-238125" algn="just" defTabSz="457200">
              <a:buClr>
                <a:srgbClr val="333333"/>
              </a:buClr>
              <a:buSzPct val="100000"/>
              <a:buFont typeface="Helvetica"/>
              <a:buChar char="•"/>
            </a:pPr>
          </a:p>
          <a:p>
            <a:pPr marL="377825" indent="-238125" algn="just" defTabSz="457200">
              <a:buClr>
                <a:srgbClr val="333333"/>
              </a:buClr>
              <a:buSzPct val="100000"/>
              <a:buFont typeface="Helvetica"/>
              <a:buChar char="•"/>
            </a:pPr>
            <a:r>
              <a:t>	Simplifies Debugging Process</a:t>
            </a:r>
            <a:br/>
          </a:p>
          <a:p>
            <a:pPr marL="377825" indent="-238125" algn="just" defTabSz="457200">
              <a:buClr>
                <a:srgbClr val="333333"/>
              </a:buClr>
              <a:buSzPct val="100000"/>
              <a:buFont typeface="Helvetica"/>
              <a:buChar char="•"/>
            </a:pPr>
            <a:r>
              <a:t>	Encourages Code Reusability</a:t>
            </a:r>
          </a:p>
          <a:p>
            <a:pPr marL="377825" indent="-238125" algn="just" defTabSz="457200">
              <a:buClr>
                <a:srgbClr val="333333"/>
              </a:buClr>
              <a:buSzPct val="100000"/>
              <a:buFont typeface="Helvetica"/>
              <a:buChar char="•"/>
            </a:pPr>
          </a:p>
          <a:p>
            <a:pPr marL="377825" indent="-238125" algn="just" defTabSz="457200">
              <a:buClr>
                <a:srgbClr val="333333"/>
              </a:buClr>
              <a:buSzPct val="100000"/>
              <a:buFont typeface="Helvetica"/>
              <a:buChar char="•"/>
            </a:pPr>
            <a:r>
              <a:t>	Improves Code Quality</a:t>
            </a:r>
          </a:p>
          <a:p>
            <a:pPr marL="377825" indent="-238125" algn="just" defTabSz="457200">
              <a:buClr>
                <a:srgbClr val="333333"/>
              </a:buClr>
              <a:buSzPct val="100000"/>
              <a:buFont typeface="Helvetica"/>
              <a:buChar char="•"/>
            </a:pPr>
          </a:p>
          <a:p>
            <a:pPr marL="377825" indent="-238125" algn="just" defTabSz="457200">
              <a:buClr>
                <a:srgbClr val="333333"/>
              </a:buClr>
              <a:buSzPct val="100000"/>
              <a:buFont typeface="Helvetica"/>
              <a:buChar char="•"/>
            </a:pPr>
            <a:r>
              <a:t>	Enables Continuous Integration</a:t>
            </a:r>
          </a:p>
        </p:txBody>
      </p:sp>
      <p:sp>
        <p:nvSpPr>
          <p:cNvPr id="323" name="Advantages of Unit Testing"/>
          <p:cNvSpPr txBox="1"/>
          <p:nvPr/>
        </p:nvSpPr>
        <p:spPr>
          <a:xfrm>
            <a:off x="1726861" y="967914"/>
            <a:ext cx="4328107"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800"/>
            </a:lvl1pPr>
          </a:lstStyle>
          <a:p>
            <a:pPr/>
            <a:r>
              <a:t>Advantages of Unit Testing</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Types of Unit Testing…"/>
          <p:cNvSpPr txBox="1"/>
          <p:nvPr/>
        </p:nvSpPr>
        <p:spPr>
          <a:xfrm>
            <a:off x="289677" y="594177"/>
            <a:ext cx="8564646" cy="522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200"/>
            </a:pPr>
            <a:r>
              <a:t>Types of Unit Testing</a:t>
            </a:r>
            <a:br/>
          </a:p>
          <a:p>
            <a:pPr algn="just" defTabSz="457200">
              <a:defRPr sz="1800"/>
            </a:pPr>
            <a:r>
              <a:rPr b="1"/>
              <a:t>Gorilla Testing</a:t>
            </a:r>
            <a:br/>
          </a:p>
          <a:p>
            <a:pPr marL="180473" indent="-180473" algn="just" defTabSz="457200">
              <a:buSzPct val="100000"/>
              <a:buChar char="•"/>
              <a:defRPr sz="1800"/>
            </a:pPr>
            <a:r>
              <a:t>Gorilla testing is a software testing technique where the tester performs testing of a particular module or component of the software system rigorously and extensively to identify any issues or bugs that may arise. </a:t>
            </a:r>
            <a:br/>
          </a:p>
          <a:p>
            <a:pPr marL="180473" indent="-180473" algn="just" defTabSz="457200">
              <a:buSzPct val="100000"/>
              <a:buChar char="•"/>
              <a:defRPr sz="1800"/>
            </a:pPr>
            <a:r>
              <a:t>It focuses on testing a single module or component in depth to ensure that </a:t>
            </a:r>
            <a:r>
              <a:rPr>
                <a:solidFill>
                  <a:srgbClr val="0433FF"/>
                </a:solidFill>
              </a:rPr>
              <a:t>it can handle high loads and perform optimally under extreme conditions.</a:t>
            </a:r>
            <a:endParaRPr>
              <a:solidFill>
                <a:srgbClr val="0433FF"/>
              </a:solidFill>
            </a:endParaRPr>
          </a:p>
          <a:p>
            <a:pPr marL="180473" indent="-180473" algn="just" defTabSz="457200">
              <a:buSzPct val="100000"/>
              <a:buChar char="•"/>
              <a:defRPr sz="1800"/>
            </a:pPr>
          </a:p>
          <a:p>
            <a:pPr algn="just" defTabSz="457200">
              <a:defRPr sz="1800"/>
            </a:pPr>
          </a:p>
          <a:p>
            <a:pPr algn="just" defTabSz="457200">
              <a:defRPr b="1" sz="1800"/>
            </a:pPr>
            <a:r>
              <a:t>Advantages of Gorilla Testing</a:t>
            </a:r>
          </a:p>
          <a:p>
            <a:pPr algn="just" defTabSz="457200">
              <a:defRPr sz="1800"/>
            </a:pPr>
          </a:p>
          <a:p>
            <a:pPr marL="377825" indent="-238125" algn="just" defTabSz="457200">
              <a:buClr>
                <a:srgbClr val="333333"/>
              </a:buClr>
              <a:buSzPct val="100000"/>
              <a:buFont typeface="Helvetica"/>
              <a:buChar char="•"/>
              <a:defRPr sz="1800"/>
            </a:pPr>
            <a:r>
              <a:t>	Identify potential bottlenecks or weaknesses in a particular module</a:t>
            </a:r>
          </a:p>
          <a:p>
            <a:pPr marL="377825" indent="-238125" algn="just" defTabSz="457200">
              <a:buClr>
                <a:srgbClr val="333333"/>
              </a:buClr>
              <a:buSzPct val="100000"/>
              <a:buFont typeface="Helvetica"/>
              <a:buChar char="•"/>
              <a:defRPr sz="1800"/>
            </a:pPr>
            <a:r>
              <a:t>	Capable of handling high loads</a:t>
            </a:r>
          </a:p>
          <a:p>
            <a:pPr marL="377825" indent="-238125" algn="just" defTabSz="457200">
              <a:buClr>
                <a:srgbClr val="333333"/>
              </a:buClr>
              <a:buSzPct val="100000"/>
              <a:buFont typeface="Helvetica"/>
              <a:buChar char="•"/>
              <a:defRPr sz="1800"/>
            </a:pPr>
            <a:r>
              <a:t>	Helps identify issues or bugs that may be missed by other testing techniques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9" name="2. Integration Testing"/>
          <p:cNvSpPr txBox="1"/>
          <p:nvPr/>
        </p:nvSpPr>
        <p:spPr>
          <a:xfrm>
            <a:off x="1627433" y="898603"/>
            <a:ext cx="3634530" cy="548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000"/>
            </a:lvl1pPr>
          </a:lstStyle>
          <a:p>
            <a:pPr/>
            <a:r>
              <a:t>2. Integration Testing</a:t>
            </a:r>
          </a:p>
        </p:txBody>
      </p:sp>
      <p:sp>
        <p:nvSpPr>
          <p:cNvPr id="330" name="Integration testing is a testing type in which different modules or components of a software application are tested together as a group to ensure that they work as intended and are integrated correctly.…"/>
          <p:cNvSpPr txBox="1"/>
          <p:nvPr/>
        </p:nvSpPr>
        <p:spPr>
          <a:xfrm>
            <a:off x="239759" y="1850356"/>
            <a:ext cx="8664482"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algn="just" defTabSz="457200">
              <a:buSzPct val="100000"/>
              <a:buChar char="•"/>
              <a:defRPr sz="2000"/>
            </a:pPr>
            <a:r>
              <a:rPr>
                <a:hlinkClick r:id="rId2" invalidUrl="" action="" tgtFrame="" tooltip="" history="1" highlightClick="0" endSnd="0"/>
              </a:rPr>
              <a:t>Integration testing</a:t>
            </a:r>
            <a:r>
              <a:t> is a testing type in which different modules or components of a software application are tested together as a group to ensure that they work as intended and are integrated correctly. </a:t>
            </a:r>
            <a:br/>
          </a:p>
          <a:p>
            <a:pPr marL="200526" indent="-200526" algn="just" defTabSz="457200">
              <a:buSzPct val="100000"/>
              <a:buChar char="•"/>
              <a:defRPr sz="2000"/>
            </a:pPr>
            <a:r>
              <a:t>The main aim of integration tests is to i</a:t>
            </a:r>
            <a:r>
              <a:rPr>
                <a:solidFill>
                  <a:srgbClr val="0433FF"/>
                </a:solidFill>
              </a:rPr>
              <a:t>dentify issues that might come up when multiple components work together</a:t>
            </a:r>
            <a:r>
              <a:t>. It ensures that individual code units/ pieces can work as a whole cohesively.</a:t>
            </a:r>
            <a:br/>
            <a:b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3" name="Image" descr="Image"/>
          <p:cNvPicPr>
            <a:picLocks noChangeAspect="1"/>
          </p:cNvPicPr>
          <p:nvPr/>
        </p:nvPicPr>
        <p:blipFill>
          <a:blip r:embed="rId2">
            <a:extLst/>
          </a:blip>
          <a:stretch>
            <a:fillRect/>
          </a:stretch>
        </p:blipFill>
        <p:spPr>
          <a:xfrm>
            <a:off x="1155450" y="226881"/>
            <a:ext cx="5375785" cy="2874962"/>
          </a:xfrm>
          <a:prstGeom prst="rect">
            <a:avLst/>
          </a:prstGeom>
          <a:ln w="12700">
            <a:miter lim="400000"/>
          </a:ln>
        </p:spPr>
      </p:pic>
      <p:sp>
        <p:nvSpPr>
          <p:cNvPr id="334" name="Integration testing can be further broken down to:…"/>
          <p:cNvSpPr txBox="1"/>
          <p:nvPr/>
        </p:nvSpPr>
        <p:spPr>
          <a:xfrm>
            <a:off x="280708" y="3071175"/>
            <a:ext cx="8582584" cy="313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700"/>
            </a:pPr>
            <a:r>
              <a:t>Integration testing can be further broken down to:</a:t>
            </a:r>
            <a:br/>
          </a:p>
          <a:p>
            <a:pPr marL="377825" indent="-238125" algn="just" defTabSz="457200">
              <a:buClr>
                <a:srgbClr val="333333"/>
              </a:buClr>
              <a:buSzPct val="100000"/>
              <a:buFont typeface="Helvetica"/>
              <a:buChar char="•"/>
              <a:defRPr sz="1700"/>
            </a:pPr>
            <a:r>
              <a:rPr b="1"/>
              <a:t>Component Integration Testing</a:t>
            </a:r>
            <a:r>
              <a:t>: This type of testing focuses on testing the interactions between individual components or modules.</a:t>
            </a:r>
            <a:br/>
          </a:p>
          <a:p>
            <a:pPr marL="377825" indent="-238125" algn="just" defTabSz="457200">
              <a:buClr>
                <a:srgbClr val="333333"/>
              </a:buClr>
              <a:buSzPct val="100000"/>
              <a:buFont typeface="Helvetica"/>
              <a:buChar char="•"/>
              <a:defRPr sz="1700"/>
            </a:pPr>
            <a:r>
              <a:rPr b="1"/>
              <a:t>System Integration Testing</a:t>
            </a:r>
            <a:r>
              <a:t>:  Focuses on testing the interactions between different subsystems or layers of the software application.</a:t>
            </a:r>
            <a:br/>
          </a:p>
          <a:p>
            <a:pPr marL="377825" indent="-238125" algn="just" defTabSz="457200">
              <a:buClr>
                <a:srgbClr val="333333"/>
              </a:buClr>
              <a:buSzPct val="100000"/>
              <a:buFont typeface="Helvetica"/>
              <a:buChar char="•"/>
              <a:defRPr sz="1700"/>
            </a:pPr>
            <a:r>
              <a:rPr b="1"/>
              <a:t>End-to-End Integration Testing</a:t>
            </a:r>
            <a:r>
              <a:t>: This type of integration testing focuses on testing the interactions between the entire software application and any external systems it depends on.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7" name="Example of Integration Tests…"/>
          <p:cNvSpPr txBox="1"/>
          <p:nvPr/>
        </p:nvSpPr>
        <p:spPr>
          <a:xfrm>
            <a:off x="270749" y="1185392"/>
            <a:ext cx="8358842" cy="588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000"/>
            </a:pPr>
            <a:r>
              <a:rPr b="1"/>
              <a:t>Example of Integration Tests</a:t>
            </a:r>
            <a:endParaRPr b="1"/>
          </a:p>
          <a:p>
            <a:pPr algn="just" defTabSz="457200">
              <a:defRPr sz="2000"/>
            </a:pPr>
            <a:endParaRPr b="1"/>
          </a:p>
          <a:p>
            <a:pPr lvl="1" indent="228600" algn="just" defTabSz="457200">
              <a:defRPr sz="2000"/>
            </a:pPr>
            <a:r>
              <a:t>A software application consists of a web-based front-end, a middleware layer that processes data, and a back-end database that stores data. Integration tests would verify if the data submitted in the front end is processed by the middleware and then stored by the backend database.</a:t>
            </a:r>
          </a:p>
          <a:p>
            <a:pPr algn="just" defTabSz="457200">
              <a:defRPr sz="2000"/>
            </a:pPr>
          </a:p>
          <a:p>
            <a:pPr algn="just" defTabSz="457200">
              <a:defRPr b="1" sz="2000"/>
            </a:pPr>
            <a:r>
              <a:t>Advantages of Integration testing</a:t>
            </a:r>
            <a:br/>
          </a:p>
          <a:p>
            <a:pPr marL="377825" indent="-238125" algn="just" defTabSz="457200">
              <a:buClr>
                <a:srgbClr val="333333"/>
              </a:buClr>
              <a:buSzPct val="100000"/>
              <a:buFont typeface="Helvetica"/>
              <a:buChar char="•"/>
              <a:defRPr sz="1500"/>
            </a:pPr>
            <a:r>
              <a:t>	Early Detection of Issues</a:t>
            </a:r>
            <a:br/>
          </a:p>
          <a:p>
            <a:pPr marL="377825" indent="-238125" algn="just" defTabSz="457200">
              <a:buClr>
                <a:srgbClr val="333333"/>
              </a:buClr>
              <a:buSzPct val="100000"/>
              <a:buFont typeface="Helvetica"/>
              <a:buChar char="•"/>
              <a:defRPr sz="1500"/>
            </a:pPr>
            <a:r>
              <a:t>	Improved Software Quality</a:t>
            </a:r>
            <a:br/>
          </a:p>
          <a:p>
            <a:pPr marL="377825" indent="-238125" algn="just" defTabSz="457200">
              <a:buClr>
                <a:srgbClr val="333333"/>
              </a:buClr>
              <a:buSzPct val="100000"/>
              <a:buFont typeface="Helvetica"/>
              <a:buChar char="•"/>
              <a:defRPr sz="1500"/>
            </a:pPr>
            <a:r>
              <a:t>	Increased Confidence in the Software</a:t>
            </a:r>
            <a:br/>
          </a:p>
          <a:p>
            <a:pPr marL="377825" indent="-238125" algn="just" defTabSz="457200">
              <a:buClr>
                <a:srgbClr val="333333"/>
              </a:buClr>
              <a:buSzPct val="100000"/>
              <a:buFont typeface="Helvetica"/>
              <a:buChar char="•"/>
              <a:defRPr sz="1500"/>
            </a:pPr>
            <a:r>
              <a:t>	Reduced Risk of Bugs in Production</a:t>
            </a:r>
            <a:br/>
          </a:p>
          <a:p>
            <a:pPr marL="377825" indent="-238125" algn="just" defTabSz="457200">
              <a:buClr>
                <a:srgbClr val="333333"/>
              </a:buClr>
              <a:buSzPct val="100000"/>
              <a:buFont typeface="Helvetica"/>
              <a:buChar char="•"/>
              <a:defRPr sz="1500"/>
            </a:pPr>
            <a:r>
              <a:t>	Better Collaboration Among Team Members</a:t>
            </a:r>
            <a:br/>
          </a:p>
          <a:p>
            <a:pPr marL="377825" indent="-238125" algn="just" defTabSz="457200">
              <a:buClr>
                <a:srgbClr val="333333"/>
              </a:buClr>
              <a:buSzPct val="100000"/>
              <a:buFont typeface="Helvetica"/>
              <a:buChar char="•"/>
              <a:defRPr sz="1500"/>
            </a:pPr>
            <a:r>
              <a:t>	More Accurate Estimation of Project Timelines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0" name="System testing is a testing type that tests the entire software application as a whole and ensures that the software meets its functional and non-functional requirements.…"/>
          <p:cNvSpPr txBox="1"/>
          <p:nvPr/>
        </p:nvSpPr>
        <p:spPr>
          <a:xfrm>
            <a:off x="284761" y="1462965"/>
            <a:ext cx="8574478" cy="344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000"/>
            </a:pPr>
          </a:p>
          <a:p>
            <a:pPr marL="200526" indent="-200526" algn="just" defTabSz="457200">
              <a:buSzPct val="100000"/>
              <a:buChar char="•"/>
              <a:defRPr sz="2000"/>
            </a:pPr>
            <a:r>
              <a:t>System testing is a testing type that tests the entire software application as a whole and ensures that the software meets its functional and non-functional requirements.</a:t>
            </a:r>
            <a:br/>
          </a:p>
          <a:p>
            <a:pPr marL="200526" indent="-200526" algn="just" defTabSz="457200">
              <a:buSzPct val="100000"/>
              <a:buChar char="•"/>
              <a:defRPr sz="2000"/>
            </a:pPr>
            <a:r>
              <a:t>System testing is typically performed after integration testing. During system testing, testers evaluate the software application’s behavior in various scenarios and under different conditions, including normal and abnormal usage, to ensure that it can handle different situations effectively.</a:t>
            </a:r>
          </a:p>
        </p:txBody>
      </p:sp>
      <p:sp>
        <p:nvSpPr>
          <p:cNvPr id="341" name="3. System Testing"/>
          <p:cNvSpPr txBox="1"/>
          <p:nvPr/>
        </p:nvSpPr>
        <p:spPr>
          <a:xfrm>
            <a:off x="1699588" y="1059636"/>
            <a:ext cx="3004324"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900"/>
            </a:lvl1pPr>
          </a:lstStyle>
          <a:p>
            <a:pPr/>
            <a:r>
              <a:t>3. System Testing</a:t>
            </a:r>
          </a:p>
        </p:txBody>
      </p:sp>
      <p:pic>
        <p:nvPicPr>
          <p:cNvPr id="342" name="Image" descr="Image"/>
          <p:cNvPicPr>
            <a:picLocks noChangeAspect="1"/>
          </p:cNvPicPr>
          <p:nvPr/>
        </p:nvPicPr>
        <p:blipFill>
          <a:blip r:embed="rId2">
            <a:extLst/>
          </a:blip>
          <a:stretch>
            <a:fillRect/>
          </a:stretch>
        </p:blipFill>
        <p:spPr>
          <a:xfrm>
            <a:off x="2011787" y="4558345"/>
            <a:ext cx="5877384" cy="206812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5" name="A software application consists of a web-based front-end, a middleware layer that processes data, and a back-end database that stores data. The system test for this scenario would involve the following steps…"/>
          <p:cNvSpPr txBox="1"/>
          <p:nvPr/>
        </p:nvSpPr>
        <p:spPr>
          <a:xfrm>
            <a:off x="379174" y="1442960"/>
            <a:ext cx="8385652" cy="540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p>
          <a:p>
            <a:pPr algn="just" defTabSz="457200">
              <a:defRPr sz="1800"/>
            </a:pPr>
            <a:r>
              <a:t>A software application consists of a web-based front-end, a middleware layer that processes data, and a back-end database that stores data. The system test for this scenario would involve the following steps</a:t>
            </a:r>
          </a:p>
          <a:p>
            <a:pPr algn="just" defTabSz="457200">
              <a:defRPr sz="1800"/>
            </a:pPr>
          </a:p>
          <a:p>
            <a:pPr marL="377825" indent="-238125" algn="just" defTabSz="457200">
              <a:buClr>
                <a:srgbClr val="333333"/>
              </a:buClr>
              <a:buSzPct val="100000"/>
              <a:buFont typeface="Helvetica"/>
              <a:buChar char="•"/>
              <a:defRPr sz="1800"/>
            </a:pPr>
            <a:r>
              <a:t>	The user accesses the front-end interface and submits an order, including item details and shipping information.</a:t>
            </a:r>
            <a:br/>
          </a:p>
          <a:p>
            <a:pPr marL="377825" indent="-238125" algn="just" defTabSz="457200">
              <a:buClr>
                <a:srgbClr val="333333"/>
              </a:buClr>
              <a:buSzPct val="100000"/>
              <a:buFont typeface="Helvetica"/>
              <a:buChar char="•"/>
              <a:defRPr sz="1800"/>
            </a:pPr>
            <a:r>
              <a:t>	The middleware layer receives the order and processes it, including verifying that the order is valid and the inventory is available.</a:t>
            </a:r>
            <a:br/>
          </a:p>
          <a:p>
            <a:pPr marL="377825" indent="-238125" algn="just" defTabSz="457200">
              <a:buClr>
                <a:srgbClr val="333333"/>
              </a:buClr>
              <a:buSzPct val="100000"/>
              <a:buFont typeface="Helvetica"/>
              <a:buChar char="•"/>
              <a:defRPr sz="1800"/>
            </a:pPr>
            <a:r>
              <a:t>	The middleware layer sends the order information to the back-end database, which stores the information and sends a confirmation message back to the middleware layer.</a:t>
            </a:r>
            <a:br/>
          </a:p>
          <a:p>
            <a:pPr marL="377825" indent="-238125" algn="just" defTabSz="457200">
              <a:buClr>
                <a:srgbClr val="333333"/>
              </a:buClr>
              <a:buSzPct val="100000"/>
              <a:buFont typeface="Helvetica"/>
              <a:buChar char="•"/>
              <a:defRPr sz="1800"/>
            </a:pPr>
            <a:r>
              <a:t>	The middleware layer receives the confirmation message and sends a response back to the front-end indicating that the order has been successfully processed.</a:t>
            </a:r>
          </a:p>
        </p:txBody>
      </p:sp>
      <p:sp>
        <p:nvSpPr>
          <p:cNvPr id="346" name="Example of System Testing"/>
          <p:cNvSpPr txBox="1"/>
          <p:nvPr/>
        </p:nvSpPr>
        <p:spPr>
          <a:xfrm>
            <a:off x="865505" y="1066069"/>
            <a:ext cx="3621892"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300"/>
            </a:lvl1pPr>
          </a:lstStyle>
          <a:p>
            <a:pPr/>
            <a:r>
              <a:t>Example of System Testing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dvantages…"/>
          <p:cNvSpPr txBox="1"/>
          <p:nvPr>
            <p:ph type="body" idx="1"/>
          </p:nvPr>
        </p:nvSpPr>
        <p:spPr>
          <a:xfrm>
            <a:off x="394281" y="1200689"/>
            <a:ext cx="8202523" cy="4191001"/>
          </a:xfrm>
          <a:prstGeom prst="rect">
            <a:avLst/>
          </a:prstGeom>
        </p:spPr>
        <p:txBody>
          <a:bodyPr/>
          <a:lstStyle/>
          <a:p>
            <a:pPr marL="0" indent="0" algn="just" defTabSz="416052">
              <a:spcBef>
                <a:spcPts val="0"/>
              </a:spcBef>
              <a:buClrTx/>
              <a:buSzTx/>
              <a:buNone/>
              <a:defRPr sz="2002"/>
            </a:pPr>
            <a:r>
              <a:t>Advantages</a:t>
            </a:r>
            <a:br/>
          </a:p>
          <a:p>
            <a:pPr marL="284722" indent="-157595" algn="just" defTabSz="416052">
              <a:spcBef>
                <a:spcPts val="0"/>
              </a:spcBef>
              <a:buClr>
                <a:srgbClr val="333333"/>
              </a:buClr>
              <a:buSzPct val="100000"/>
              <a:buFont typeface="TimesNewRomanPSMT"/>
              <a:buChar char="◦"/>
              <a:defRPr sz="2002"/>
            </a:pPr>
            <a:r>
              <a:t>Less expert knowledge is required to use it.</a:t>
            </a:r>
          </a:p>
          <a:p>
            <a:pPr marL="284722" indent="-157595" algn="just" defTabSz="416052">
              <a:spcBef>
                <a:spcPts val="0"/>
              </a:spcBef>
              <a:buClr>
                <a:srgbClr val="333333"/>
              </a:buClr>
              <a:buSzPct val="100000"/>
              <a:buFont typeface="TimesNewRomanPSMT"/>
              <a:buChar char="◦"/>
              <a:defRPr sz="2002"/>
            </a:pPr>
            <a:r>
              <a:t>Easier to Navigate and can look through folders quickly in a guess and check manner.</a:t>
            </a:r>
          </a:p>
          <a:p>
            <a:pPr marL="284722" indent="-157595" algn="just" defTabSz="416052">
              <a:spcBef>
                <a:spcPts val="0"/>
              </a:spcBef>
              <a:buClr>
                <a:srgbClr val="333333"/>
              </a:buClr>
              <a:buSzPct val="100000"/>
              <a:buFont typeface="TimesNewRomanPSMT"/>
              <a:buChar char="◦"/>
              <a:defRPr sz="2002"/>
            </a:pPr>
            <a:r>
              <a:t>The user may switch quickly from one task to another and can interact with several different applications.</a:t>
            </a:r>
            <a:br/>
          </a:p>
          <a:p>
            <a:pPr marL="0" indent="0" algn="just" defTabSz="416052">
              <a:spcBef>
                <a:spcPts val="0"/>
              </a:spcBef>
              <a:buClrTx/>
              <a:buSzTx/>
              <a:buNone/>
              <a:defRPr sz="2002"/>
            </a:pPr>
            <a:r>
              <a:t>Disadvantages</a:t>
            </a:r>
            <a:br/>
          </a:p>
          <a:p>
            <a:pPr marL="284722" indent="-157595" algn="just" defTabSz="416052">
              <a:spcBef>
                <a:spcPts val="0"/>
              </a:spcBef>
              <a:buClr>
                <a:srgbClr val="333333"/>
              </a:buClr>
              <a:buSzPct val="100000"/>
              <a:buFont typeface="TimesNewRomanPSMT"/>
              <a:buChar char="◦"/>
              <a:defRPr sz="2002"/>
            </a:pPr>
            <a:r>
              <a:t>Typically decreased options.</a:t>
            </a:r>
          </a:p>
          <a:p>
            <a:pPr marL="284722" indent="-157595" algn="just" defTabSz="416052">
              <a:spcBef>
                <a:spcPts val="0"/>
              </a:spcBef>
              <a:buClr>
                <a:srgbClr val="333333"/>
              </a:buClr>
              <a:buSzPct val="100000"/>
              <a:buFont typeface="TimesNewRomanPSMT"/>
              <a:buChar char="◦"/>
              <a:defRPr sz="2002"/>
            </a:pPr>
            <a:r>
              <a:t>Usually less customizable. Not easy to use one button for tons of different variations.</a:t>
            </a:r>
          </a:p>
        </p:txBody>
      </p:sp>
      <p:sp>
        <p:nvSpPr>
          <p:cNvPr id="175" name="Slide Number"/>
          <p:cNvSpPr txBox="1"/>
          <p:nvPr>
            <p:ph type="sldNum" sz="quarter" idx="2"/>
          </p:nvPr>
        </p:nvSpPr>
        <p:spPr>
          <a:xfrm>
            <a:off x="8255176" y="6398260"/>
            <a:ext cx="203024"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9" name="Identifies and resolves defects or issues that may have been missed during earlier stages of testing.…"/>
          <p:cNvSpPr txBox="1"/>
          <p:nvPr/>
        </p:nvSpPr>
        <p:spPr>
          <a:xfrm>
            <a:off x="189585" y="1664546"/>
            <a:ext cx="8764830" cy="3266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100"/>
            </a:pPr>
          </a:p>
          <a:p>
            <a:pPr marL="377825" indent="-238125" algn="just" defTabSz="457200">
              <a:buClr>
                <a:srgbClr val="333333"/>
              </a:buClr>
              <a:buSzPct val="100000"/>
              <a:buFont typeface="Helvetica"/>
              <a:buChar char="•"/>
              <a:defRPr sz="2100"/>
            </a:pPr>
            <a:r>
              <a:t>Identifies and resolves defects or issues that may have been missed during earlier stages of testing.</a:t>
            </a:r>
            <a:br/>
          </a:p>
          <a:p>
            <a:pPr marL="377825" indent="-238125" algn="just" defTabSz="457200">
              <a:buClr>
                <a:srgbClr val="333333"/>
              </a:buClr>
              <a:buSzPct val="100000"/>
              <a:buFont typeface="Helvetica"/>
              <a:buChar char="•"/>
              <a:defRPr sz="2100"/>
            </a:pPr>
            <a:r>
              <a:t>Evaluates the software application’s overall quality, including its reliability, maintainability, and scalability.</a:t>
            </a:r>
            <a:br/>
          </a:p>
          <a:p>
            <a:pPr marL="377825" indent="-238125" algn="just" defTabSz="457200">
              <a:buClr>
                <a:srgbClr val="333333"/>
              </a:buClr>
              <a:buSzPct val="100000"/>
              <a:buFont typeface="Helvetica"/>
              <a:buChar char="•"/>
              <a:defRPr sz="2100"/>
            </a:pPr>
            <a:r>
              <a:t>Increases user satisfaction</a:t>
            </a:r>
            <a:br/>
          </a:p>
          <a:p>
            <a:pPr marL="377825" indent="-238125" algn="just" defTabSz="457200">
              <a:buClr>
                <a:srgbClr val="333333"/>
              </a:buClr>
              <a:buSzPct val="100000"/>
              <a:buFont typeface="Helvetica"/>
              <a:buChar char="•"/>
              <a:defRPr sz="2100"/>
            </a:pPr>
            <a:r>
              <a:t>Reduces risk</a:t>
            </a:r>
          </a:p>
        </p:txBody>
      </p:sp>
      <p:sp>
        <p:nvSpPr>
          <p:cNvPr id="350" name="Advantages of System Testing"/>
          <p:cNvSpPr txBox="1"/>
          <p:nvPr/>
        </p:nvSpPr>
        <p:spPr>
          <a:xfrm>
            <a:off x="1108207" y="1046438"/>
            <a:ext cx="3687011"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100"/>
            </a:lvl1pPr>
          </a:lstStyle>
          <a:p>
            <a:pPr/>
            <a:r>
              <a:t>Advantages of System Testing</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3" name="End-to-end testing is a testing methodology that tests the entire software system from start to finish, simulating a real-world user scenario.…"/>
          <p:cNvSpPr txBox="1"/>
          <p:nvPr/>
        </p:nvSpPr>
        <p:spPr>
          <a:xfrm>
            <a:off x="205103" y="1400336"/>
            <a:ext cx="8733794" cy="512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lgn="just" defTabSz="457200">
              <a:buSzPct val="100000"/>
              <a:buChar char="•"/>
              <a:defRPr sz="1800"/>
            </a:pPr>
            <a:r>
              <a:rPr>
                <a:hlinkClick r:id="rId2" invalidUrl="" action="" tgtFrame="" tooltip="" history="1" highlightClick="0" endSnd="0"/>
              </a:rPr>
              <a:t>End-to-end testing</a:t>
            </a:r>
            <a:r>
              <a:t> is a testing methodology that </a:t>
            </a:r>
            <a:r>
              <a:rPr>
                <a:solidFill>
                  <a:srgbClr val="0433FF"/>
                </a:solidFill>
              </a:rPr>
              <a:t>tests the entire software system from start to finish, simulating a real-world user scenario. </a:t>
            </a:r>
            <a:br>
              <a:rPr>
                <a:solidFill>
                  <a:srgbClr val="0433FF"/>
                </a:solidFill>
              </a:rPr>
            </a:br>
          </a:p>
          <a:p>
            <a:pPr marL="180473" indent="-180473" algn="just" defTabSz="457200">
              <a:buSzPct val="100000"/>
              <a:buChar char="•"/>
              <a:defRPr sz="1800"/>
            </a:pPr>
            <a:r>
              <a:t>The goal of end-to-end testing is to </a:t>
            </a:r>
            <a:r>
              <a:rPr>
                <a:solidFill>
                  <a:srgbClr val="0433FF"/>
                </a:solidFill>
              </a:rPr>
              <a:t>ensure that all the components work together seamlessly and meet the desired business requirements. </a:t>
            </a:r>
            <a:br>
              <a:rPr>
                <a:solidFill>
                  <a:srgbClr val="0433FF"/>
                </a:solidFill>
              </a:rPr>
            </a:br>
          </a:p>
          <a:p>
            <a:pPr marL="180473" indent="-180473" algn="just" defTabSz="457200">
              <a:buSzPct val="100000"/>
              <a:buChar char="•"/>
              <a:defRPr sz="1800"/>
            </a:pPr>
            <a:r>
              <a:t>Most often people use the term system testing and end to end testing interchangeably. However both of them are different types of testing.</a:t>
            </a:r>
            <a:br/>
          </a:p>
          <a:p>
            <a:pPr marL="180473" indent="-180473" algn="just" defTabSz="457200">
              <a:buSzPct val="100000"/>
              <a:buChar char="•"/>
              <a:defRPr sz="1800"/>
            </a:pPr>
            <a:r>
              <a:t>System testing is a type of testing that verifies the entire system or software application is working correctly as a whole.</a:t>
            </a:r>
          </a:p>
          <a:p>
            <a:pPr marL="180473" indent="-180473" algn="just" defTabSz="457200">
              <a:buSzPct val="100000"/>
              <a:buChar char="•"/>
              <a:defRPr sz="1800"/>
            </a:pPr>
          </a:p>
          <a:p>
            <a:pPr marL="180473" indent="-180473" algn="just" defTabSz="457200">
              <a:buSzPct val="100000"/>
              <a:buChar char="•"/>
              <a:defRPr sz="1800"/>
            </a:pPr>
            <a:r>
              <a:t>This type of testing includes testing all the modules, components, and integrations of the software system to ensure that they are working together correctly. </a:t>
            </a:r>
            <a:br/>
          </a:p>
          <a:p>
            <a:pPr marL="180473" indent="-180473" algn="just" defTabSz="457200">
              <a:buSzPct val="100000"/>
              <a:buChar char="•"/>
              <a:defRPr sz="1800"/>
            </a:pPr>
            <a:r>
              <a:t>The focus of system testing is to check the system’s behavior as a whole and verify that it meets the business requirements.</a:t>
            </a:r>
          </a:p>
        </p:txBody>
      </p:sp>
      <p:sp>
        <p:nvSpPr>
          <p:cNvPr id="354" name="Types of System Testing"/>
          <p:cNvSpPr txBox="1"/>
          <p:nvPr/>
        </p:nvSpPr>
        <p:spPr>
          <a:xfrm>
            <a:off x="374563" y="341422"/>
            <a:ext cx="3677169" cy="878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600"/>
            </a:lvl1pPr>
          </a:lstStyle>
          <a:p>
            <a:pPr/>
            <a:r>
              <a:t>Types of System Testing</a:t>
            </a:r>
          </a:p>
        </p:txBody>
      </p:sp>
      <p:sp>
        <p:nvSpPr>
          <p:cNvPr id="355" name="a. End to End Testing"/>
          <p:cNvSpPr txBox="1"/>
          <p:nvPr/>
        </p:nvSpPr>
        <p:spPr>
          <a:xfrm>
            <a:off x="406648" y="954591"/>
            <a:ext cx="2424074"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b="1" sz="1800"/>
            </a:lvl1pPr>
          </a:lstStyle>
          <a:p>
            <a:pPr/>
            <a:r>
              <a:t>a. End to End Testing</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8" name="Image" descr="Image"/>
          <p:cNvPicPr>
            <a:picLocks noChangeAspect="1"/>
          </p:cNvPicPr>
          <p:nvPr/>
        </p:nvPicPr>
        <p:blipFill>
          <a:blip r:embed="rId2">
            <a:extLst/>
          </a:blip>
          <a:stretch>
            <a:fillRect/>
          </a:stretch>
        </p:blipFill>
        <p:spPr>
          <a:xfrm>
            <a:off x="236112" y="707423"/>
            <a:ext cx="5330071" cy="1978411"/>
          </a:xfrm>
          <a:prstGeom prst="rect">
            <a:avLst/>
          </a:prstGeom>
          <a:ln w="12700">
            <a:miter lim="400000"/>
          </a:ln>
        </p:spPr>
      </p:pic>
      <p:sp>
        <p:nvSpPr>
          <p:cNvPr id="359" name="End-to-end testing is a type of testing that verifies the entire software application from start to finish, including all the systems, components, and integrations involved in the application’s workflow.…"/>
          <p:cNvSpPr txBox="1"/>
          <p:nvPr/>
        </p:nvSpPr>
        <p:spPr>
          <a:xfrm>
            <a:off x="205691" y="2829792"/>
            <a:ext cx="8732618"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lgn="just" defTabSz="457200">
              <a:buSzPct val="100000"/>
              <a:buChar char="•"/>
              <a:defRPr sz="1800"/>
            </a:pPr>
            <a:r>
              <a:t>End-to-end testing is a type of testing that verifies the entire software application from start to finish, including all the systems, components, and integrations involved in the application’s workflow. </a:t>
            </a:r>
            <a:br/>
          </a:p>
          <a:p>
            <a:pPr marL="180473" indent="-180473" algn="just" defTabSz="457200">
              <a:buSzPct val="100000"/>
              <a:buChar char="•"/>
              <a:defRPr sz="1800"/>
            </a:pPr>
            <a:r>
              <a:t>The focus of E2E testing is on the business processes and user scenarios to ensure that they are working correctly and meet the user requirements.</a:t>
            </a:r>
          </a:p>
          <a:p>
            <a:pPr algn="just" defTabSz="457200">
              <a:defRPr b="1" sz="1800"/>
            </a:pPr>
          </a:p>
          <a:p>
            <a:pPr algn="just" defTabSz="457200">
              <a:defRPr b="1" sz="1800"/>
            </a:pPr>
            <a:r>
              <a:t>Example of End to End Testing</a:t>
            </a:r>
          </a:p>
          <a:p>
            <a:pPr algn="just" defTabSz="457200">
              <a:defRPr b="1" sz="1800"/>
            </a:pPr>
          </a:p>
          <a:p>
            <a:pPr algn="just" defTabSz="457200">
              <a:defRPr sz="1800"/>
            </a:pPr>
            <a:r>
              <a:t>E-commerce transaction: End-to-end testing of an e-commerce website involves testing the entire user journey, from product selection to payment, shipping, and order confirmation.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2" name="Monkey testing is a testing type where the tester tests in a random manner with random inputs to analyze if the application breaks.…"/>
          <p:cNvSpPr txBox="1"/>
          <p:nvPr/>
        </p:nvSpPr>
        <p:spPr>
          <a:xfrm>
            <a:off x="283897" y="1832593"/>
            <a:ext cx="8576206" cy="4015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p>
          <a:p>
            <a:pPr marL="180473" indent="-180473" algn="just" defTabSz="457200">
              <a:buSzPct val="100000"/>
              <a:buChar char="•"/>
              <a:defRPr sz="1800"/>
            </a:pPr>
            <a:r>
              <a:rPr>
                <a:hlinkClick r:id="rId2" invalidUrl="" action="" tgtFrame="" tooltip="" history="1" highlightClick="0" endSnd="0"/>
              </a:rPr>
              <a:t>Monkey testing</a:t>
            </a:r>
            <a:r>
              <a:t> is a testing type where the tester tests in a random manner with random inputs to analyze if the application breaks. </a:t>
            </a:r>
            <a:br/>
          </a:p>
          <a:p>
            <a:pPr marL="180473" indent="-180473" algn="just" defTabSz="457200">
              <a:buSzPct val="100000"/>
              <a:buChar char="•"/>
              <a:defRPr sz="1800"/>
            </a:pPr>
            <a:r>
              <a:t>The objective of monkey testing is to verify if a</a:t>
            </a:r>
            <a:r>
              <a:rPr>
                <a:solidFill>
                  <a:srgbClr val="0433FF"/>
                </a:solidFill>
              </a:rPr>
              <a:t>n application crashes by giving random input values. </a:t>
            </a:r>
            <a:br>
              <a:rPr>
                <a:solidFill>
                  <a:srgbClr val="0433FF"/>
                </a:solidFill>
              </a:rPr>
            </a:br>
          </a:p>
          <a:p>
            <a:pPr marL="180473" indent="-180473" algn="just" defTabSz="457200">
              <a:buSzPct val="100000"/>
              <a:buChar char="•"/>
              <a:defRPr sz="1800"/>
            </a:pPr>
            <a:r>
              <a:t>There are no special test cases written for monkey testing.</a:t>
            </a:r>
          </a:p>
          <a:p>
            <a:pPr algn="just" defTabSz="457200">
              <a:defRPr sz="1800"/>
            </a:pPr>
          </a:p>
          <a:p>
            <a:pPr algn="just" defTabSz="457200">
              <a:defRPr b="1" sz="1900"/>
            </a:pPr>
            <a:r>
              <a:t>Example of Monkey Testing</a:t>
            </a:r>
          </a:p>
          <a:p>
            <a:pPr algn="just" defTabSz="457200">
              <a:defRPr sz="1800"/>
            </a:pPr>
          </a:p>
          <a:p>
            <a:pPr algn="just" defTabSz="457200">
              <a:defRPr sz="1800"/>
            </a:pPr>
            <a:r>
              <a:t>A tester randomly turning off the power or unplugs the system to test the application’s ability to recover from sudden power failures.</a:t>
            </a:r>
          </a:p>
        </p:txBody>
      </p:sp>
      <p:sp>
        <p:nvSpPr>
          <p:cNvPr id="363" name="b. Monkey Testing"/>
          <p:cNvSpPr txBox="1"/>
          <p:nvPr/>
        </p:nvSpPr>
        <p:spPr>
          <a:xfrm>
            <a:off x="891396" y="1145174"/>
            <a:ext cx="2555341"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lstStyle>
          <a:p>
            <a:pPr/>
            <a:r>
              <a:t>b. Monkey Testing</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Smoke testing is a testing type that is conducted to ensure that the basic and essential functionalities of an application or system are working as expected before moving on to more in-depth testing."/>
          <p:cNvSpPr txBox="1"/>
          <p:nvPr/>
        </p:nvSpPr>
        <p:spPr>
          <a:xfrm>
            <a:off x="227267" y="1995327"/>
            <a:ext cx="8689466"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r>
              <a:rPr>
                <a:hlinkClick r:id="rId2" invalidUrl="" action="" tgtFrame="" tooltip="" history="1" highlightClick="0" endSnd="0"/>
              </a:rPr>
              <a:t>Smoke testing</a:t>
            </a:r>
            <a:r>
              <a:t> is a testing type that is conducted </a:t>
            </a:r>
            <a:r>
              <a:rPr>
                <a:solidFill>
                  <a:srgbClr val="0433FF"/>
                </a:solidFill>
              </a:rPr>
              <a:t>to ensure that the basic and essential functionalities of an application or system are working as expected</a:t>
            </a:r>
            <a:r>
              <a:t> before moving on to more in-depth testing.</a:t>
            </a:r>
          </a:p>
          <a:p>
            <a:pPr algn="just" defTabSz="457200">
              <a:defRPr sz="1800"/>
            </a:pPr>
          </a:p>
        </p:txBody>
      </p:sp>
      <p:sp>
        <p:nvSpPr>
          <p:cNvPr id="367" name="c. Smoke Testing"/>
          <p:cNvSpPr txBox="1"/>
          <p:nvPr/>
        </p:nvSpPr>
        <p:spPr>
          <a:xfrm>
            <a:off x="1008701" y="1138285"/>
            <a:ext cx="2709042" cy="904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700"/>
            </a:lvl1pPr>
          </a:lstStyle>
          <a:p>
            <a:pPr/>
            <a:r>
              <a:t>c. Smoke Testing</a:t>
            </a:r>
          </a:p>
        </p:txBody>
      </p:sp>
      <p:pic>
        <p:nvPicPr>
          <p:cNvPr id="368" name="Image" descr="Image"/>
          <p:cNvPicPr>
            <a:picLocks noChangeAspect="1"/>
          </p:cNvPicPr>
          <p:nvPr/>
        </p:nvPicPr>
        <p:blipFill>
          <a:blip r:embed="rId3">
            <a:extLst/>
          </a:blip>
          <a:stretch>
            <a:fillRect/>
          </a:stretch>
        </p:blipFill>
        <p:spPr>
          <a:xfrm>
            <a:off x="1489515" y="3052565"/>
            <a:ext cx="6164970" cy="3435891"/>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1" name="Acceptance Testing verifies whether a software application meets the specified acceptance criteria and is ready for deployment.…"/>
          <p:cNvSpPr txBox="1"/>
          <p:nvPr/>
        </p:nvSpPr>
        <p:spPr>
          <a:xfrm>
            <a:off x="334630" y="1481682"/>
            <a:ext cx="8474740" cy="540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p>
          <a:p>
            <a:pPr marL="180473" indent="-180473" algn="just" defTabSz="457200">
              <a:buSzPct val="100000"/>
              <a:buChar char="•"/>
              <a:defRPr sz="1800"/>
            </a:pPr>
            <a:r>
              <a:rPr>
                <a:hlinkClick r:id="rId2" invalidUrl="" action="" tgtFrame="" tooltip="" history="1" highlightClick="0" endSnd="0"/>
              </a:rPr>
              <a:t>Acceptance Testing</a:t>
            </a:r>
            <a:r>
              <a:t> verifies whether a software application </a:t>
            </a:r>
            <a:r>
              <a:rPr>
                <a:solidFill>
                  <a:srgbClr val="0433FF"/>
                </a:solidFill>
              </a:rPr>
              <a:t>meets the specified acceptance criteria and is ready for deployment. </a:t>
            </a:r>
            <a:br>
              <a:rPr>
                <a:solidFill>
                  <a:srgbClr val="0433FF"/>
                </a:solidFill>
              </a:rPr>
            </a:br>
          </a:p>
          <a:p>
            <a:pPr marL="180473" indent="-180473" algn="just" defTabSz="457200">
              <a:buSzPct val="100000"/>
              <a:buChar char="•"/>
              <a:defRPr sz="1800"/>
            </a:pPr>
            <a:r>
              <a:t>It is usually performed by end-users or stakeholders to ensure that the software meets their requirements and is fit for purpose.</a:t>
            </a:r>
            <a:br/>
          </a:p>
          <a:p>
            <a:pPr marL="180473" indent="-180473" algn="just" defTabSz="457200">
              <a:buSzPct val="100000"/>
              <a:buChar char="•"/>
              <a:defRPr sz="1800"/>
            </a:pPr>
            <a:r>
              <a:t>Acceptance Testing can be further divided into two types: </a:t>
            </a:r>
            <a:br/>
            <a:br/>
            <a:r>
              <a:t>1. User Acceptance Testing (UAT) </a:t>
            </a:r>
            <a:br/>
            <a:r>
              <a:t>2. Business Acceptance Testing (BAT). </a:t>
            </a:r>
            <a:br/>
          </a:p>
          <a:p>
            <a:pPr marL="180473" indent="-180473" algn="just" defTabSz="457200">
              <a:buSzPct val="100000"/>
              <a:buChar char="•"/>
              <a:defRPr sz="1800"/>
            </a:pPr>
            <a:r>
              <a:t>User Acceptance Testing is performed by end-users to validate that the software meets their needs and is easy to use. </a:t>
            </a:r>
            <a:br/>
          </a:p>
          <a:p>
            <a:pPr marL="180473" indent="-180473" algn="just" defTabSz="457200">
              <a:buSzPct val="100000"/>
              <a:buChar char="•"/>
              <a:defRPr sz="1800"/>
            </a:pPr>
            <a:r>
              <a:t>Business Acceptance Testing is performed by stakeholders to ensure the alignment of business/functional requirements with the organization’s objectives.</a:t>
            </a:r>
          </a:p>
          <a:p>
            <a:pPr algn="just" defTabSz="457200">
              <a:defRPr sz="1800"/>
            </a:pPr>
          </a:p>
        </p:txBody>
      </p:sp>
      <p:sp>
        <p:nvSpPr>
          <p:cNvPr id="372" name="4. Acceptance Testing"/>
          <p:cNvSpPr txBox="1"/>
          <p:nvPr/>
        </p:nvSpPr>
        <p:spPr>
          <a:xfrm>
            <a:off x="992763" y="905103"/>
            <a:ext cx="3310854"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600"/>
            </a:lvl1pPr>
          </a:lstStyle>
          <a:p>
            <a:pPr/>
            <a:r>
              <a:t>4. Acceptance Testing</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Example of Acceptance Testing…"/>
          <p:cNvSpPr txBox="1"/>
          <p:nvPr/>
        </p:nvSpPr>
        <p:spPr>
          <a:xfrm>
            <a:off x="550291" y="1270597"/>
            <a:ext cx="8276355" cy="178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r>
              <a:rPr b="1" sz="1900"/>
              <a:t>Example of Acceptance Testing</a:t>
            </a:r>
            <a:br/>
          </a:p>
          <a:p>
            <a:pPr algn="just" defTabSz="457200">
              <a:defRPr sz="1800"/>
            </a:pPr>
            <a:r>
              <a:t>Conducting tests to meet if an app meets the requirements of the user. </a:t>
            </a:r>
          </a:p>
          <a:p>
            <a:pPr algn="just" defTabSz="457200">
              <a:defRPr sz="1800"/>
            </a:pPr>
          </a:p>
          <a:p>
            <a:pPr algn="just" defTabSz="457200">
              <a:defRPr sz="1800"/>
            </a:pPr>
            <a:r>
              <a:t>For a banking app, acceptance testing would involve testing the app for login, account management, fund transfer, statement download, card payment etc.</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8" name="Alpha Testing…"/>
          <p:cNvSpPr txBox="1"/>
          <p:nvPr/>
        </p:nvSpPr>
        <p:spPr>
          <a:xfrm>
            <a:off x="369942" y="914087"/>
            <a:ext cx="8404116" cy="301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900"/>
            </a:pPr>
          </a:p>
          <a:p>
            <a:pPr marL="267368" indent="-267368" algn="just" defTabSz="457200">
              <a:buSzPct val="100000"/>
              <a:buAutoNum type="alphaLcPeriod" startAt="1"/>
              <a:defRPr sz="1900"/>
            </a:pPr>
            <a:r>
              <a:t>Alpha Testing</a:t>
            </a:r>
          </a:p>
          <a:p>
            <a:pPr algn="just" defTabSz="457200">
              <a:defRPr sz="1900"/>
            </a:pPr>
          </a:p>
          <a:p>
            <a:pPr algn="just" defTabSz="457200">
              <a:defRPr sz="1900"/>
            </a:pPr>
            <a:r>
              <a:rPr>
                <a:hlinkClick r:id="rId2" invalidUrl="" action="" tgtFrame="" tooltip="" history="1" highlightClick="0" endSnd="0"/>
              </a:rPr>
              <a:t>Alpha testing</a:t>
            </a:r>
            <a:r>
              <a:t> is a type of testing that is performed i</a:t>
            </a:r>
            <a:r>
              <a:rPr>
                <a:solidFill>
                  <a:srgbClr val="0433FF"/>
                </a:solidFill>
              </a:rPr>
              <a:t>n-house by the development team or a small group of users. It is the first phase of testing that is conducted before the software is released to the public or external users. </a:t>
            </a:r>
            <a:endParaRPr>
              <a:solidFill>
                <a:srgbClr val="0433FF"/>
              </a:solidFill>
            </a:endParaRPr>
          </a:p>
          <a:p>
            <a:pPr algn="just" defTabSz="457200">
              <a:defRPr sz="1900"/>
            </a:pPr>
            <a:r>
              <a:t>Alpha testing is a crucial step in the software development process as it helps to identify bugs, defects, and usability issues before the product is released.</a:t>
            </a:r>
          </a:p>
        </p:txBody>
      </p:sp>
      <p:sp>
        <p:nvSpPr>
          <p:cNvPr id="379" name="Types of Acceptance Testing"/>
          <p:cNvSpPr txBox="1"/>
          <p:nvPr/>
        </p:nvSpPr>
        <p:spPr>
          <a:xfrm>
            <a:off x="949566" y="447048"/>
            <a:ext cx="3801459"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300"/>
            </a:lvl1pPr>
          </a:lstStyle>
          <a:p>
            <a:pPr/>
            <a:r>
              <a:t>Types of Acceptance Testing</a:t>
            </a:r>
          </a:p>
        </p:txBody>
      </p:sp>
      <p:pic>
        <p:nvPicPr>
          <p:cNvPr id="380" name="Image" descr="Image"/>
          <p:cNvPicPr>
            <a:picLocks noChangeAspect="1"/>
          </p:cNvPicPr>
          <p:nvPr/>
        </p:nvPicPr>
        <p:blipFill>
          <a:blip r:embed="rId3">
            <a:extLst/>
          </a:blip>
          <a:stretch>
            <a:fillRect/>
          </a:stretch>
        </p:blipFill>
        <p:spPr>
          <a:xfrm>
            <a:off x="1235137" y="3676589"/>
            <a:ext cx="7053079" cy="3012441"/>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3" name="A game development company is creating a new game. The development team performs alpha testing by testing the game’s performance, such as loading times, graphics, sound effects, and gameplay.…"/>
          <p:cNvSpPr txBox="1"/>
          <p:nvPr/>
        </p:nvSpPr>
        <p:spPr>
          <a:xfrm>
            <a:off x="223906" y="1901322"/>
            <a:ext cx="8696188" cy="288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r>
              <a:t>A game development company is creating a new game. The development team performs alpha testing by testing the game’s performance, such as loading times, graphics, sound effects, and gameplay.</a:t>
            </a:r>
          </a:p>
          <a:p>
            <a:pPr algn="just" defTabSz="457200">
              <a:defRPr sz="1800"/>
            </a:pPr>
          </a:p>
          <a:p>
            <a:pPr algn="just" defTabSz="457200">
              <a:defRPr b="1" sz="1800"/>
            </a:pPr>
            <a:r>
              <a:t>Advantages of Alpha Testing</a:t>
            </a:r>
          </a:p>
          <a:p>
            <a:pPr algn="just" defTabSz="457200">
              <a:defRPr sz="1800"/>
            </a:pPr>
          </a:p>
          <a:p>
            <a:pPr marL="377825" indent="-238125" algn="just" defTabSz="457200">
              <a:buClr>
                <a:srgbClr val="333333"/>
              </a:buClr>
              <a:buSzPct val="100000"/>
              <a:buFont typeface="Helvetica"/>
              <a:buChar char="•"/>
              <a:defRPr sz="1800"/>
            </a:pPr>
            <a:r>
              <a:t>	Early detection of issues</a:t>
            </a:r>
          </a:p>
          <a:p>
            <a:pPr marL="377825" indent="-238125" algn="just" defTabSz="457200">
              <a:buClr>
                <a:srgbClr val="333333"/>
              </a:buClr>
              <a:buSzPct val="100000"/>
              <a:buFont typeface="Helvetica"/>
              <a:buChar char="•"/>
              <a:defRPr sz="1800"/>
            </a:pPr>
            <a:r>
              <a:t>	Enhanced user experience</a:t>
            </a:r>
          </a:p>
          <a:p>
            <a:pPr marL="377825" indent="-238125" algn="just" defTabSz="457200">
              <a:buClr>
                <a:srgbClr val="333333"/>
              </a:buClr>
              <a:buSzPct val="100000"/>
              <a:buFont typeface="Helvetica"/>
              <a:buChar char="•"/>
              <a:defRPr sz="1800"/>
            </a:pPr>
            <a:r>
              <a:t>	Feedback from internal users</a:t>
            </a:r>
          </a:p>
        </p:txBody>
      </p:sp>
      <p:sp>
        <p:nvSpPr>
          <p:cNvPr id="384" name="Example of Alpha Testing"/>
          <p:cNvSpPr txBox="1"/>
          <p:nvPr/>
        </p:nvSpPr>
        <p:spPr>
          <a:xfrm>
            <a:off x="608761" y="1085161"/>
            <a:ext cx="3379141"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300"/>
            </a:lvl1pPr>
          </a:lstStyle>
          <a:p>
            <a:pPr/>
            <a:r>
              <a:t>Example of Alpha Testing</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7" name="Beta testing is a type of testing that is performed by a group of external users who are not a part of the development team.…"/>
          <p:cNvSpPr txBox="1"/>
          <p:nvPr/>
        </p:nvSpPr>
        <p:spPr>
          <a:xfrm>
            <a:off x="320856" y="1750748"/>
            <a:ext cx="8676498" cy="512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p>
          <a:p>
            <a:pPr marL="170447" indent="-170447" algn="just" defTabSz="457200">
              <a:buSzPct val="100000"/>
              <a:buChar char="•"/>
              <a:defRPr sz="1800"/>
            </a:pPr>
            <a:r>
              <a:rPr>
                <a:hlinkClick r:id="rId2" invalidUrl="" action="" tgtFrame="" tooltip="" history="1" highlightClick="0" endSnd="0"/>
              </a:rPr>
              <a:t>Beta testing</a:t>
            </a:r>
            <a:r>
              <a:t> is a type of testing that is performed by a group of external users who are not a part of the development team. </a:t>
            </a:r>
          </a:p>
          <a:p>
            <a:pPr marL="170447" indent="-170447" algn="just" defTabSz="457200">
              <a:buSzPct val="100000"/>
              <a:buChar char="•"/>
              <a:defRPr sz="1800"/>
            </a:pPr>
            <a:r>
              <a:t>The purpose of beta testing is </a:t>
            </a:r>
            <a:r>
              <a:rPr>
                <a:solidFill>
                  <a:srgbClr val="0433FF"/>
                </a:solidFill>
              </a:rPr>
              <a:t>to gather feedback from real users and to identify any issues that were not found during the alpha testing phase.</a:t>
            </a:r>
          </a:p>
          <a:p>
            <a:pPr algn="just" defTabSz="457200">
              <a:defRPr sz="1800"/>
            </a:pPr>
          </a:p>
          <a:p>
            <a:pPr algn="just" defTabSz="457200">
              <a:defRPr b="1" sz="1800"/>
            </a:pPr>
            <a:r>
              <a:t>Example of Beta Testing</a:t>
            </a:r>
          </a:p>
          <a:p>
            <a:pPr algn="just" defTabSz="457200">
              <a:defRPr sz="1800"/>
            </a:pPr>
          </a:p>
          <a:p>
            <a:pPr algn="just" defTabSz="457200">
              <a:defRPr sz="1800"/>
            </a:pPr>
            <a:r>
              <a:t>A software company is releasing a new feature of its product. The company invites a group of external users to beta test the product and provide feedback on any bugs, defects, or issues that were not found during the alpha testing phase.</a:t>
            </a:r>
          </a:p>
          <a:p>
            <a:pPr algn="just" defTabSz="457200">
              <a:defRPr sz="1800"/>
            </a:pPr>
          </a:p>
          <a:p>
            <a:pPr algn="just" defTabSz="457200">
              <a:defRPr b="1" sz="1800"/>
            </a:pPr>
            <a:r>
              <a:t>Advantages of Beta Testing</a:t>
            </a:r>
          </a:p>
          <a:p>
            <a:pPr algn="just" defTabSz="457200">
              <a:defRPr b="1" sz="1800"/>
            </a:pPr>
          </a:p>
          <a:p>
            <a:pPr marL="377825" indent="-238125" algn="just" defTabSz="457200">
              <a:buClr>
                <a:srgbClr val="333333"/>
              </a:buClr>
              <a:buSzPct val="100000"/>
              <a:buFont typeface="Helvetica"/>
              <a:buChar char="•"/>
              <a:defRPr sz="1800"/>
            </a:pPr>
            <a:r>
              <a:t>	Real-world feedback</a:t>
            </a:r>
          </a:p>
          <a:p>
            <a:pPr marL="377825" indent="-238125" algn="just" defTabSz="457200">
              <a:buClr>
                <a:srgbClr val="333333"/>
              </a:buClr>
              <a:buSzPct val="100000"/>
              <a:buFont typeface="Helvetica"/>
              <a:buChar char="•"/>
              <a:defRPr sz="1800"/>
            </a:pPr>
            <a:r>
              <a:t>	Marketing and promotion</a:t>
            </a:r>
          </a:p>
          <a:p>
            <a:pPr marL="377825" indent="-238125" algn="just" defTabSz="457200">
              <a:buClr>
                <a:srgbClr val="333333"/>
              </a:buClr>
              <a:buSzPct val="100000"/>
              <a:buFont typeface="Helvetica"/>
              <a:buChar char="•"/>
              <a:defRPr sz="1800"/>
            </a:pPr>
            <a:r>
              <a:t>	Enhanced user experience</a:t>
            </a:r>
          </a:p>
        </p:txBody>
      </p:sp>
      <p:sp>
        <p:nvSpPr>
          <p:cNvPr id="388" name="b. Beta Testing"/>
          <p:cNvSpPr txBox="1"/>
          <p:nvPr/>
        </p:nvSpPr>
        <p:spPr>
          <a:xfrm>
            <a:off x="1018693" y="1157874"/>
            <a:ext cx="2031316"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300"/>
            </a:lvl1pPr>
          </a:lstStyle>
          <a:p>
            <a:pPr/>
            <a:r>
              <a:t>b. Beta Testing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UI Design principles"/>
          <p:cNvSpPr txBox="1"/>
          <p:nvPr>
            <p:ph type="title"/>
          </p:nvPr>
        </p:nvSpPr>
        <p:spPr>
          <a:prstGeom prst="rect">
            <a:avLst/>
          </a:prstGeom>
        </p:spPr>
        <p:txBody>
          <a:bodyPr/>
          <a:lstStyle>
            <a:lvl1pPr defTabSz="841247">
              <a:defRPr sz="3680"/>
            </a:lvl1pPr>
          </a:lstStyle>
          <a:p>
            <a:pPr/>
            <a:r>
              <a:t>UI Design principles</a:t>
            </a:r>
          </a:p>
        </p:txBody>
      </p:sp>
      <p:sp>
        <p:nvSpPr>
          <p:cNvPr id="178" name="Double-click to edit"/>
          <p:cNvSpPr txBox="1"/>
          <p:nvPr>
            <p:ph type="body" idx="1"/>
          </p:nvPr>
        </p:nvSpPr>
        <p:spPr>
          <a:xfrm>
            <a:off x="381000" y="1905000"/>
            <a:ext cx="8382000" cy="4191000"/>
          </a:xfrm>
          <a:prstGeom prst="rect">
            <a:avLst/>
          </a:prstGeom>
        </p:spPr>
        <p:txBody>
          <a:bodyPr/>
          <a:lstStyle/>
          <a:p>
            <a:pPr marL="174878" indent="-174878" defTabSz="466344">
              <a:spcBef>
                <a:spcPts val="200"/>
              </a:spcBef>
              <a:defRPr sz="1224"/>
            </a:pPr>
          </a:p>
        </p:txBody>
      </p:sp>
      <p:pic>
        <p:nvPicPr>
          <p:cNvPr id="179" name="Image" descr="Image"/>
          <p:cNvPicPr>
            <a:picLocks noChangeAspect="1"/>
          </p:cNvPicPr>
          <p:nvPr/>
        </p:nvPicPr>
        <p:blipFill>
          <a:blip r:embed="rId2">
            <a:extLst/>
          </a:blip>
          <a:stretch>
            <a:fillRect/>
          </a:stretch>
        </p:blipFill>
        <p:spPr>
          <a:xfrm>
            <a:off x="381000" y="1905000"/>
            <a:ext cx="8290433" cy="4071415"/>
          </a:xfrm>
          <a:prstGeom prst="rect">
            <a:avLst/>
          </a:prstGeom>
          <a:ln w="12700">
            <a:miter lim="400000"/>
          </a:ln>
        </p:spPr>
      </p:pic>
      <p:sp>
        <p:nvSpPr>
          <p:cNvPr id="180" name="Slide Number"/>
          <p:cNvSpPr txBox="1"/>
          <p:nvPr>
            <p:ph type="sldNum" sz="quarter" idx="2"/>
          </p:nvPr>
        </p:nvSpPr>
        <p:spPr>
          <a:xfrm>
            <a:off x="8255176" y="6398260"/>
            <a:ext cx="203024"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Sanity testing is a testing type that is performed quickly determine if a particular functionality or a small section of the software is working as expected after making minor changes.…"/>
          <p:cNvSpPr txBox="1"/>
          <p:nvPr/>
        </p:nvSpPr>
        <p:spPr>
          <a:xfrm>
            <a:off x="166876" y="1756268"/>
            <a:ext cx="8632598" cy="232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lgn="just" defTabSz="457200">
              <a:buSzPct val="100000"/>
              <a:buChar char="•"/>
              <a:defRPr sz="1800"/>
            </a:pPr>
          </a:p>
          <a:p>
            <a:pPr algn="just" defTabSz="457200">
              <a:defRPr sz="1800"/>
            </a:pPr>
            <a:r>
              <a:rPr>
                <a:hlinkClick r:id="rId2" invalidUrl="" action="" tgtFrame="" tooltip="" history="1" highlightClick="0" endSnd="0"/>
              </a:rPr>
              <a:t>Sanity testing</a:t>
            </a:r>
            <a:r>
              <a:t> is a testing type that is performed quickly determine if a </a:t>
            </a:r>
            <a:r>
              <a:rPr>
                <a:solidFill>
                  <a:srgbClr val="0433FF"/>
                </a:solidFill>
              </a:rPr>
              <a:t>particular functionality or a small section of the software is working as expected after making minor changes. </a:t>
            </a:r>
            <a:br>
              <a:rPr>
                <a:solidFill>
                  <a:srgbClr val="0433FF"/>
                </a:solidFill>
              </a:rPr>
            </a:br>
          </a:p>
          <a:p>
            <a:pPr algn="just" defTabSz="457200">
              <a:defRPr sz="1800"/>
            </a:pPr>
            <a:r>
              <a:t>The main objective of sanity testing is to ensure the stability of the software system and to check whether the software is ready for more comprehensive testing.</a:t>
            </a:r>
          </a:p>
        </p:txBody>
      </p:sp>
      <p:sp>
        <p:nvSpPr>
          <p:cNvPr id="392" name="c. Sanity Testing"/>
          <p:cNvSpPr txBox="1"/>
          <p:nvPr/>
        </p:nvSpPr>
        <p:spPr>
          <a:xfrm>
            <a:off x="1093470" y="1052207"/>
            <a:ext cx="2410356"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500"/>
            </a:lvl1pPr>
          </a:lstStyle>
          <a:p>
            <a:pPr/>
            <a:r>
              <a:t>c. Sanity Testing</a:t>
            </a:r>
          </a:p>
        </p:txBody>
      </p:sp>
      <p:pic>
        <p:nvPicPr>
          <p:cNvPr id="393" name="Image" descr="Image"/>
          <p:cNvPicPr>
            <a:picLocks noChangeAspect="1"/>
          </p:cNvPicPr>
          <p:nvPr/>
        </p:nvPicPr>
        <p:blipFill>
          <a:blip r:embed="rId3">
            <a:extLst/>
          </a:blip>
          <a:stretch>
            <a:fillRect/>
          </a:stretch>
        </p:blipFill>
        <p:spPr>
          <a:xfrm>
            <a:off x="1947132" y="3935735"/>
            <a:ext cx="4959449" cy="2689871"/>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6" name="Example of Sanity Testing…"/>
          <p:cNvSpPr txBox="1"/>
          <p:nvPr/>
        </p:nvSpPr>
        <p:spPr>
          <a:xfrm>
            <a:off x="609600" y="1331358"/>
            <a:ext cx="7924801" cy="359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b="1" sz="1900"/>
            </a:pPr>
            <a:r>
              <a:t>Example of Sanity Testing</a:t>
            </a:r>
          </a:p>
          <a:p>
            <a:pPr algn="just" defTabSz="457200">
              <a:defRPr b="1" sz="1900"/>
            </a:pPr>
          </a:p>
          <a:p>
            <a:pPr algn="just" defTabSz="457200">
              <a:defRPr sz="1900"/>
            </a:pPr>
            <a:r>
              <a:t>After fixing a bug that caused a crash in a mobile application, you can perform sanity testing by opening the app and ensuring that it does not crash anymore.</a:t>
            </a:r>
          </a:p>
          <a:p>
            <a:pPr algn="just" defTabSz="457200">
              <a:defRPr sz="1900"/>
            </a:pPr>
          </a:p>
          <a:p>
            <a:pPr algn="just" defTabSz="457200">
              <a:defRPr b="1" sz="1900"/>
            </a:pPr>
            <a:r>
              <a:t>Advantages of Sanity Testing</a:t>
            </a:r>
          </a:p>
          <a:p>
            <a:pPr algn="just" defTabSz="457200">
              <a:defRPr b="1" sz="1900"/>
            </a:pPr>
          </a:p>
          <a:p>
            <a:pPr marL="377825" indent="-238125" algn="just" defTabSz="457200">
              <a:buClr>
                <a:srgbClr val="333333"/>
              </a:buClr>
              <a:buSzPct val="100000"/>
              <a:buFont typeface="Helvetica"/>
              <a:buChar char="•"/>
              <a:defRPr sz="1900"/>
            </a:pPr>
            <a:r>
              <a:t>	Quick and efficient</a:t>
            </a:r>
          </a:p>
          <a:p>
            <a:pPr marL="377825" indent="-238125" algn="just" defTabSz="457200">
              <a:buClr>
                <a:srgbClr val="333333"/>
              </a:buClr>
              <a:buSzPct val="100000"/>
              <a:buFont typeface="Helvetica"/>
              <a:buChar char="•"/>
              <a:defRPr sz="1900"/>
            </a:pPr>
            <a:r>
              <a:t>	Saves time and effort</a:t>
            </a:r>
          </a:p>
          <a:p>
            <a:pPr marL="377825" indent="-238125" algn="just" defTabSz="457200">
              <a:buClr>
                <a:srgbClr val="333333"/>
              </a:buClr>
              <a:buSzPct val="100000"/>
              <a:buFont typeface="Helvetica"/>
              <a:buChar char="•"/>
              <a:defRPr sz="1900"/>
            </a:pPr>
            <a:r>
              <a:t>	Cost-effective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 name="Types of Non Functional Testing"/>
          <p:cNvSpPr txBox="1"/>
          <p:nvPr/>
        </p:nvSpPr>
        <p:spPr>
          <a:xfrm>
            <a:off x="808445" y="324157"/>
            <a:ext cx="5338749"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900"/>
            </a:lvl1pPr>
          </a:lstStyle>
          <a:p>
            <a:pPr/>
            <a:r>
              <a:t>Types of Non Functional Testing</a:t>
            </a:r>
          </a:p>
        </p:txBody>
      </p:sp>
      <p:sp>
        <p:nvSpPr>
          <p:cNvPr id="400" name="Security Testing…"/>
          <p:cNvSpPr txBox="1"/>
          <p:nvPr/>
        </p:nvSpPr>
        <p:spPr>
          <a:xfrm>
            <a:off x="229296" y="925705"/>
            <a:ext cx="8685408" cy="598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7263" indent="-227263" algn="just" defTabSz="457200">
              <a:buSzPct val="100000"/>
              <a:buAutoNum type="arabicPeriod" startAt="1"/>
              <a:defRPr b="1" sz="2000"/>
            </a:pPr>
            <a:r>
              <a:t>Security Testing</a:t>
            </a:r>
          </a:p>
          <a:p>
            <a:pPr algn="just" defTabSz="457200">
              <a:defRPr b="1" sz="1700"/>
            </a:pPr>
          </a:p>
          <a:p>
            <a:pPr algn="just" defTabSz="457200">
              <a:defRPr sz="1700">
                <a:solidFill>
                  <a:srgbClr val="0433FF"/>
                </a:solidFill>
              </a:defRPr>
            </a:pPr>
            <a:r>
              <a:t>Security testing is a type of software testing that assesses the security of a software application. It helps to identify vulnerabilities and weaknesses in the system and ensure that sensitive data is protected.</a:t>
            </a:r>
            <a:br/>
          </a:p>
          <a:p>
            <a:pPr algn="just" defTabSz="457200">
              <a:defRPr sz="1700"/>
            </a:pPr>
            <a:r>
              <a:t>Examples of security testing include penetration testing, vulnerability scanning, and authentication testing.</a:t>
            </a:r>
          </a:p>
          <a:p>
            <a:pPr algn="just" defTabSz="457200">
              <a:defRPr sz="1700"/>
            </a:pPr>
          </a:p>
          <a:p>
            <a:pPr algn="just" defTabSz="457200">
              <a:defRPr b="1" sz="1700"/>
            </a:pPr>
            <a:r>
              <a:t>Advantages of Security Testing</a:t>
            </a:r>
          </a:p>
          <a:p>
            <a:pPr algn="just" defTabSz="457200">
              <a:defRPr b="1" sz="1700"/>
            </a:pPr>
          </a:p>
          <a:p>
            <a:pPr marL="377825" indent="-238125" algn="just" defTabSz="457200">
              <a:buClr>
                <a:srgbClr val="333333"/>
              </a:buClr>
              <a:buSzPct val="100000"/>
              <a:buFont typeface="Helvetica"/>
              <a:buChar char="•"/>
              <a:defRPr sz="1700"/>
            </a:pPr>
            <a:r>
              <a:t>	Improved system security</a:t>
            </a:r>
          </a:p>
          <a:p>
            <a:pPr marL="377825" indent="-238125" algn="just" defTabSz="457200">
              <a:buClr>
                <a:srgbClr val="333333"/>
              </a:buClr>
              <a:buSzPct val="100000"/>
              <a:buFont typeface="Helvetica"/>
              <a:buChar char="•"/>
              <a:defRPr sz="1700"/>
            </a:pPr>
            <a:r>
              <a:t>	Protection of sensitive data</a:t>
            </a:r>
          </a:p>
          <a:p>
            <a:pPr marL="377825" indent="-238125" algn="just" defTabSz="457200">
              <a:buClr>
                <a:srgbClr val="333333"/>
              </a:buClr>
              <a:buSzPct val="100000"/>
              <a:buFont typeface="Helvetica"/>
              <a:buChar char="•"/>
              <a:defRPr sz="1700"/>
            </a:pPr>
            <a:r>
              <a:t>	Compliance with regulations</a:t>
            </a:r>
          </a:p>
          <a:p>
            <a:pPr algn="just" defTabSz="457200">
              <a:defRPr sz="1700"/>
            </a:pPr>
          </a:p>
          <a:p>
            <a:pPr algn="just" defTabSz="457200">
              <a:defRPr b="1" sz="1700"/>
            </a:pPr>
            <a:r>
              <a:t>Types of Security Testing</a:t>
            </a:r>
          </a:p>
          <a:p>
            <a:pPr algn="just" defTabSz="457200">
              <a:defRPr b="1" sz="1700"/>
            </a:pPr>
          </a:p>
          <a:p>
            <a:pPr marL="377825" indent="-238125" algn="just" defTabSz="457200">
              <a:buClr>
                <a:srgbClr val="333333"/>
              </a:buClr>
              <a:buSzPct val="100000"/>
              <a:buFont typeface="Helvetica"/>
              <a:buChar char="•"/>
              <a:defRPr sz="1700"/>
            </a:pPr>
            <a:r>
              <a:rPr b="1"/>
              <a:t>Penetration testing</a:t>
            </a:r>
            <a:r>
              <a:t>: This involves attempting to exploit potential vulnerabilities in the software system by simulating an attack from a hacker or other malicious actor.</a:t>
            </a:r>
          </a:p>
          <a:p>
            <a:pPr marL="377825" indent="-238125" algn="just" defTabSz="457200">
              <a:buClr>
                <a:srgbClr val="333333"/>
              </a:buClr>
              <a:buSzPct val="100000"/>
              <a:buFont typeface="Helvetica"/>
              <a:buChar char="•"/>
              <a:defRPr sz="1700"/>
            </a:pPr>
            <a:r>
              <a:rPr b="1"/>
              <a:t>Fuzz testing:</a:t>
            </a:r>
            <a:r>
              <a:t> This involves sending many unexpected or malformed input data to the software system to identify potential vulnerabilities related to input validation and handling.</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3" name="Performance testing is a type of software testing that assesses the performance and response time of a software application under different workloads.…"/>
          <p:cNvSpPr txBox="1"/>
          <p:nvPr/>
        </p:nvSpPr>
        <p:spPr>
          <a:xfrm>
            <a:off x="241118" y="1690984"/>
            <a:ext cx="8661764" cy="5057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900"/>
            </a:pPr>
          </a:p>
          <a:p>
            <a:pPr marL="190500" indent="-190500" algn="just" defTabSz="457200">
              <a:buSzPct val="100000"/>
              <a:buChar char="•"/>
              <a:defRPr sz="1900"/>
            </a:pPr>
            <a:r>
              <a:rPr>
                <a:hlinkClick r:id="rId2" invalidUrl="" action="" tgtFrame="" tooltip="" history="1" highlightClick="0" endSnd="0"/>
              </a:rPr>
              <a:t>Performance testing</a:t>
            </a:r>
            <a:r>
              <a:t> is a type of software testing that assesses the performance and response time of a software application under different workloads. </a:t>
            </a:r>
          </a:p>
          <a:p>
            <a:pPr marL="190500" indent="-190500" algn="just" defTabSz="457200">
              <a:buSzPct val="100000"/>
              <a:buChar char="•"/>
              <a:defRPr sz="1900"/>
            </a:pPr>
            <a:r>
              <a:t>It helps to identify bottlenecks in the system and improve the performance of the application.</a:t>
            </a:r>
          </a:p>
          <a:p>
            <a:pPr marL="190500" indent="-190500" algn="just" defTabSz="457200">
              <a:buSzPct val="100000"/>
              <a:buChar char="•"/>
              <a:defRPr sz="1900"/>
            </a:pPr>
          </a:p>
          <a:p>
            <a:pPr algn="just" defTabSz="457200">
              <a:defRPr sz="1900"/>
            </a:pPr>
            <a:r>
              <a:t>Examples of performance testing include load testing, stress testing, and volume testing.</a:t>
            </a:r>
          </a:p>
          <a:p>
            <a:pPr algn="just" defTabSz="457200">
              <a:defRPr sz="1900"/>
            </a:pPr>
          </a:p>
          <a:p>
            <a:pPr algn="just" defTabSz="457200">
              <a:defRPr sz="1900"/>
            </a:pPr>
            <a:r>
              <a:t>Advantages of Performance Testing</a:t>
            </a:r>
          </a:p>
          <a:p>
            <a:pPr algn="just" defTabSz="457200">
              <a:defRPr sz="1900"/>
            </a:pPr>
          </a:p>
          <a:p>
            <a:pPr marL="377825" indent="-238125" algn="just" defTabSz="457200">
              <a:buClr>
                <a:srgbClr val="333333"/>
              </a:buClr>
              <a:buSzPct val="100000"/>
              <a:buFont typeface="Helvetica"/>
              <a:buChar char="•"/>
              <a:defRPr sz="1900"/>
            </a:pPr>
            <a:r>
              <a:t>	Increased customer satisfaction</a:t>
            </a:r>
          </a:p>
          <a:p>
            <a:pPr marL="377825" indent="-238125" algn="just" defTabSz="457200">
              <a:buClr>
                <a:srgbClr val="333333"/>
              </a:buClr>
              <a:buSzPct val="100000"/>
              <a:buFont typeface="Helvetica"/>
              <a:buChar char="•"/>
              <a:defRPr sz="1900"/>
            </a:pPr>
            <a:r>
              <a:t>	Better scalability</a:t>
            </a:r>
          </a:p>
          <a:p>
            <a:pPr marL="377825" indent="-238125" algn="just" defTabSz="457200">
              <a:buClr>
                <a:srgbClr val="333333"/>
              </a:buClr>
              <a:buSzPct val="100000"/>
              <a:buFont typeface="Helvetica"/>
              <a:buChar char="•"/>
              <a:defRPr sz="1900"/>
            </a:pPr>
            <a:r>
              <a:t>	Improved user experience</a:t>
            </a:r>
          </a:p>
          <a:p>
            <a:pPr algn="just" defTabSz="457200">
              <a:defRPr sz="1900"/>
            </a:pPr>
          </a:p>
        </p:txBody>
      </p:sp>
      <p:sp>
        <p:nvSpPr>
          <p:cNvPr id="404" name="2. Performance Testing"/>
          <p:cNvSpPr txBox="1"/>
          <p:nvPr/>
        </p:nvSpPr>
        <p:spPr>
          <a:xfrm>
            <a:off x="1116630" y="1085700"/>
            <a:ext cx="3102588"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300"/>
            </a:lvl1pPr>
          </a:lstStyle>
          <a:p>
            <a:pPr/>
            <a:r>
              <a:t>2. Performance Testing</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7" name="Load testing is a type of performance testing that assesses the performance and response time of a software application under a specific workload.…"/>
          <p:cNvSpPr txBox="1"/>
          <p:nvPr/>
        </p:nvSpPr>
        <p:spPr>
          <a:xfrm>
            <a:off x="292139" y="1431962"/>
            <a:ext cx="8559722" cy="540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p>
          <a:p>
            <a:pPr algn="just" defTabSz="457200">
              <a:defRPr sz="1800"/>
            </a:pPr>
          </a:p>
          <a:p>
            <a:pPr marL="180473" indent="-180473" algn="just" defTabSz="457200">
              <a:buSzPct val="100000"/>
              <a:buChar char="•"/>
              <a:defRPr sz="1800"/>
            </a:pPr>
            <a:r>
              <a:t>Load testing is a type of performance testing that assesses the performance and response time of a software application </a:t>
            </a:r>
            <a:r>
              <a:rPr>
                <a:solidFill>
                  <a:srgbClr val="0433FF"/>
                </a:solidFill>
              </a:rPr>
              <a:t>under a specific workload. </a:t>
            </a:r>
            <a:endParaRPr>
              <a:solidFill>
                <a:srgbClr val="0433FF"/>
              </a:solidFill>
            </a:endParaRPr>
          </a:p>
          <a:p>
            <a:pPr marL="180473" indent="-180473" algn="just" defTabSz="457200">
              <a:buSzPct val="100000"/>
              <a:buChar char="•"/>
              <a:defRPr sz="1800"/>
            </a:pPr>
            <a:r>
              <a:t>It helps to identify the maximum capacity of the system and ensure that it can handle the expected user load.</a:t>
            </a:r>
          </a:p>
          <a:p>
            <a:pPr algn="just" defTabSz="457200">
              <a:defRPr sz="1800"/>
            </a:pPr>
          </a:p>
          <a:p>
            <a:pPr algn="just" defTabSz="457200">
              <a:defRPr b="1" sz="1800"/>
            </a:pPr>
            <a:r>
              <a:t>Examples of Load Testing</a:t>
            </a:r>
          </a:p>
          <a:p>
            <a:pPr algn="just" defTabSz="457200">
              <a:defRPr b="1" sz="1800"/>
            </a:pPr>
          </a:p>
          <a:p>
            <a:pPr algn="just" defTabSz="457200">
              <a:defRPr sz="1800">
                <a:solidFill>
                  <a:srgbClr val="0433FF"/>
                </a:solidFill>
              </a:defRPr>
            </a:pPr>
            <a:r>
              <a:t>Simulating multiple users accessing a website at the same time or performing multiple transactions on a database.</a:t>
            </a:r>
          </a:p>
          <a:p>
            <a:pPr algn="just" defTabSz="457200">
              <a:defRPr sz="1800"/>
            </a:pPr>
          </a:p>
          <a:p>
            <a:pPr algn="just" defTabSz="457200">
              <a:defRPr b="1" sz="1800"/>
            </a:pPr>
            <a:r>
              <a:t>Advantages of Load Testing</a:t>
            </a:r>
          </a:p>
          <a:p>
            <a:pPr algn="just" defTabSz="457200">
              <a:defRPr b="1" sz="1800"/>
            </a:pPr>
          </a:p>
          <a:p>
            <a:pPr marL="377825" indent="-238125" algn="just" defTabSz="457200">
              <a:buClr>
                <a:srgbClr val="333333"/>
              </a:buClr>
              <a:buSzPct val="100000"/>
              <a:buFont typeface="Helvetica"/>
              <a:buChar char="•"/>
              <a:defRPr sz="1800"/>
            </a:pPr>
            <a:r>
              <a:t>	Improved system reliability</a:t>
            </a:r>
          </a:p>
          <a:p>
            <a:pPr marL="377825" indent="-238125" algn="just" defTabSz="457200">
              <a:buClr>
                <a:srgbClr val="333333"/>
              </a:buClr>
              <a:buSzPct val="100000"/>
              <a:buFont typeface="Helvetica"/>
              <a:buChar char="•"/>
              <a:defRPr sz="1800"/>
            </a:pPr>
            <a:r>
              <a:t>	Better scalability</a:t>
            </a:r>
          </a:p>
          <a:p>
            <a:pPr algn="just" defTabSz="457200">
              <a:defRPr sz="1800"/>
            </a:pPr>
            <a:br/>
          </a:p>
        </p:txBody>
      </p:sp>
      <p:sp>
        <p:nvSpPr>
          <p:cNvPr id="408" name="Types of Performance Testing"/>
          <p:cNvSpPr txBox="1"/>
          <p:nvPr/>
        </p:nvSpPr>
        <p:spPr>
          <a:xfrm>
            <a:off x="791929" y="520965"/>
            <a:ext cx="4466554"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600"/>
            </a:lvl1pPr>
          </a:lstStyle>
          <a:p>
            <a:pPr/>
            <a:r>
              <a:t>Types of Performance Testing</a:t>
            </a:r>
          </a:p>
        </p:txBody>
      </p:sp>
      <p:sp>
        <p:nvSpPr>
          <p:cNvPr id="409" name="a. Load Testing"/>
          <p:cNvSpPr txBox="1"/>
          <p:nvPr/>
        </p:nvSpPr>
        <p:spPr>
          <a:xfrm>
            <a:off x="811563" y="1291266"/>
            <a:ext cx="1994320"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200"/>
            </a:lvl1pPr>
          </a:lstStyle>
          <a:p>
            <a:pPr/>
            <a:r>
              <a:t>a. Load Testing</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2" name="Stress testing is a type of performance testing that assesses the performance and response time of a software application under extreme workloads.…"/>
          <p:cNvSpPr txBox="1"/>
          <p:nvPr/>
        </p:nvSpPr>
        <p:spPr>
          <a:xfrm>
            <a:off x="156159" y="1738588"/>
            <a:ext cx="8831682" cy="476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900"/>
            </a:pPr>
          </a:p>
          <a:p>
            <a:pPr marL="190500" indent="-190500" algn="just" defTabSz="457200">
              <a:buSzPct val="100000"/>
              <a:buChar char="•"/>
              <a:defRPr sz="1900"/>
            </a:pPr>
            <a:r>
              <a:t>Stress testing is a type of performance testing that assesses the performance and response time of a software application </a:t>
            </a:r>
            <a:r>
              <a:rPr>
                <a:solidFill>
                  <a:srgbClr val="0433FF"/>
                </a:solidFill>
              </a:rPr>
              <a:t>under extreme workloads.</a:t>
            </a:r>
            <a:endParaRPr>
              <a:solidFill>
                <a:srgbClr val="0433FF"/>
              </a:solidFill>
            </a:endParaRPr>
          </a:p>
          <a:p>
            <a:pPr marL="190500" indent="-190500" algn="just" defTabSz="457200">
              <a:buSzPct val="100000"/>
              <a:buChar char="•"/>
              <a:defRPr sz="1900"/>
            </a:pPr>
            <a:r>
              <a:t> It helps to identify the system’s breaking point and ensure that it can handle unexpected workloads.</a:t>
            </a:r>
          </a:p>
          <a:p>
            <a:pPr algn="just" defTabSz="457200">
              <a:defRPr sz="1900"/>
            </a:pPr>
          </a:p>
          <a:p>
            <a:pPr algn="just" defTabSz="457200">
              <a:defRPr b="1" sz="1900"/>
            </a:pPr>
            <a:r>
              <a:t>Examples of Stress Testing</a:t>
            </a:r>
          </a:p>
          <a:p>
            <a:pPr algn="just" defTabSz="457200">
              <a:defRPr sz="1900">
                <a:solidFill>
                  <a:srgbClr val="0433FF"/>
                </a:solidFill>
              </a:defRPr>
            </a:pPr>
            <a:r>
              <a:t>Simulating thousands of users accessing a website simultaneously or performing millions of transactions on a database.</a:t>
            </a:r>
          </a:p>
          <a:p>
            <a:pPr algn="just" defTabSz="457200">
              <a:defRPr sz="1900"/>
            </a:pPr>
          </a:p>
          <a:p>
            <a:pPr algn="just" defTabSz="457200">
              <a:defRPr b="1" sz="1900"/>
            </a:pPr>
            <a:r>
              <a:t>Advantages of Stress Testing</a:t>
            </a:r>
          </a:p>
          <a:p>
            <a:pPr algn="just" defTabSz="457200">
              <a:defRPr b="1" sz="1900"/>
            </a:pPr>
          </a:p>
          <a:p>
            <a:pPr marL="377825" indent="-238125" algn="just" defTabSz="457200">
              <a:buClr>
                <a:srgbClr val="333333"/>
              </a:buClr>
              <a:buSzPct val="100000"/>
              <a:buFont typeface="Helvetica"/>
              <a:buChar char="•"/>
              <a:defRPr sz="1900"/>
            </a:pPr>
            <a:r>
              <a:t>	Improved system reliability</a:t>
            </a:r>
          </a:p>
          <a:p>
            <a:pPr marL="377825" indent="-238125" algn="just" defTabSz="457200">
              <a:buClr>
                <a:srgbClr val="333333"/>
              </a:buClr>
              <a:buSzPct val="100000"/>
              <a:buFont typeface="Helvetica"/>
              <a:buChar char="•"/>
              <a:defRPr sz="1900"/>
            </a:pPr>
            <a:r>
              <a:t>	Better preparedness for real-world scenarios</a:t>
            </a:r>
          </a:p>
          <a:p>
            <a:pPr marL="377825" indent="-238125" algn="just" defTabSz="457200">
              <a:buClr>
                <a:srgbClr val="333333"/>
              </a:buClr>
              <a:buSzPct val="100000"/>
              <a:buFont typeface="Helvetica"/>
              <a:buChar char="•"/>
              <a:defRPr sz="1900"/>
            </a:pPr>
            <a:r>
              <a:t>	Better scalability</a:t>
            </a:r>
          </a:p>
        </p:txBody>
      </p:sp>
      <p:sp>
        <p:nvSpPr>
          <p:cNvPr id="413" name="b. Stress Testing"/>
          <p:cNvSpPr txBox="1"/>
          <p:nvPr/>
        </p:nvSpPr>
        <p:spPr>
          <a:xfrm>
            <a:off x="541719" y="1111100"/>
            <a:ext cx="2922500"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900"/>
            </a:lvl1pPr>
          </a:lstStyle>
          <a:p>
            <a:pPr/>
            <a:r>
              <a:t>b. Stress Testing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6" name="Volume testing is a type of testing that assesses the performance and response time of a software application under a specific volume of data.…"/>
          <p:cNvSpPr txBox="1"/>
          <p:nvPr/>
        </p:nvSpPr>
        <p:spPr>
          <a:xfrm>
            <a:off x="416288" y="1925602"/>
            <a:ext cx="8517903" cy="3901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0447" indent="-170447" algn="just" defTabSz="457200">
              <a:buSzPct val="100000"/>
              <a:buChar char="•"/>
              <a:defRPr sz="1700"/>
            </a:pPr>
            <a:r>
              <a:t>Volume testing is a type of testing that assesses the performance and response time of a software application </a:t>
            </a:r>
            <a:r>
              <a:rPr>
                <a:solidFill>
                  <a:srgbClr val="0433FF"/>
                </a:solidFill>
              </a:rPr>
              <a:t>under a specific volume of data. </a:t>
            </a:r>
            <a:endParaRPr>
              <a:solidFill>
                <a:srgbClr val="0433FF"/>
              </a:solidFill>
            </a:endParaRPr>
          </a:p>
          <a:p>
            <a:pPr algn="just" defTabSz="457200">
              <a:defRPr sz="1700"/>
            </a:pPr>
          </a:p>
          <a:p>
            <a:pPr marL="170447" indent="-170447" algn="just" defTabSz="457200">
              <a:buSzPct val="100000"/>
              <a:buChar char="•"/>
              <a:defRPr sz="1700"/>
            </a:pPr>
            <a:r>
              <a:t>It helps to identify the system’s capacity to handle large volumes of data.</a:t>
            </a:r>
          </a:p>
          <a:p>
            <a:pPr algn="just" defTabSz="457200">
              <a:defRPr sz="1700"/>
            </a:pPr>
          </a:p>
          <a:p>
            <a:pPr algn="just" defTabSz="457200">
              <a:defRPr b="1" sz="1700"/>
            </a:pPr>
            <a:r>
              <a:t>Examples of Volume Testing</a:t>
            </a:r>
          </a:p>
          <a:p>
            <a:pPr algn="just" defTabSz="457200">
              <a:defRPr b="1" sz="1700"/>
            </a:pPr>
          </a:p>
          <a:p>
            <a:pPr algn="just" defTabSz="457200">
              <a:defRPr sz="1700">
                <a:solidFill>
                  <a:srgbClr val="0433FF"/>
                </a:solidFill>
              </a:defRPr>
            </a:pPr>
            <a:r>
              <a:t>Inserting large amounts of data into a database or generating large amounts of traffic to a website.</a:t>
            </a:r>
          </a:p>
          <a:p>
            <a:pPr algn="just" defTabSz="457200">
              <a:defRPr sz="1700"/>
            </a:pPr>
          </a:p>
          <a:p>
            <a:pPr algn="just" defTabSz="457200">
              <a:defRPr b="1" sz="1700"/>
            </a:pPr>
            <a:r>
              <a:t>Advantages of Volume Testing</a:t>
            </a:r>
          </a:p>
          <a:p>
            <a:pPr algn="just" defTabSz="457200">
              <a:defRPr sz="1700"/>
            </a:pPr>
          </a:p>
          <a:p>
            <a:pPr marL="377825" indent="-238125" algn="just" defTabSz="457200">
              <a:buClr>
                <a:srgbClr val="333333"/>
              </a:buClr>
              <a:buSzPct val="100000"/>
              <a:buFont typeface="Helvetica"/>
              <a:buChar char="•"/>
              <a:defRPr sz="1700"/>
            </a:pPr>
            <a:r>
              <a:t>	Improved system reliability</a:t>
            </a:r>
          </a:p>
          <a:p>
            <a:pPr marL="377825" indent="-238125" algn="just" defTabSz="457200">
              <a:buClr>
                <a:srgbClr val="333333"/>
              </a:buClr>
              <a:buSzPct val="100000"/>
              <a:buFont typeface="Helvetica"/>
              <a:buChar char="•"/>
              <a:defRPr sz="1700"/>
            </a:pPr>
            <a:r>
              <a:t>	Better scalability</a:t>
            </a:r>
          </a:p>
        </p:txBody>
      </p:sp>
      <p:sp>
        <p:nvSpPr>
          <p:cNvPr id="417" name="c. Volume Testing"/>
          <p:cNvSpPr txBox="1"/>
          <p:nvPr/>
        </p:nvSpPr>
        <p:spPr>
          <a:xfrm>
            <a:off x="820302" y="1070717"/>
            <a:ext cx="2487772" cy="828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lstStyle>
          <a:p>
            <a:pPr/>
            <a:r>
              <a:t>c. Volume Testing</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0" name="Scalability testing evaluates the software’s ability to handle increasing workload and scale up or down in response to changing user demands.…"/>
          <p:cNvSpPr txBox="1"/>
          <p:nvPr/>
        </p:nvSpPr>
        <p:spPr>
          <a:xfrm>
            <a:off x="145836" y="1686626"/>
            <a:ext cx="8852328" cy="466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700"/>
            </a:pPr>
          </a:p>
          <a:p>
            <a:pPr marL="170447" indent="-170447" algn="just" defTabSz="457200">
              <a:buSzPct val="100000"/>
              <a:buChar char="•"/>
              <a:defRPr sz="1700"/>
            </a:pPr>
            <a:r>
              <a:t>Scalability testing evaluates the software’s </a:t>
            </a:r>
            <a:r>
              <a:rPr>
                <a:solidFill>
                  <a:srgbClr val="0433FF"/>
                </a:solidFill>
              </a:rPr>
              <a:t>ability to handle increasing workload and scale up or down in response to changing user demands. </a:t>
            </a:r>
            <a:br/>
          </a:p>
          <a:p>
            <a:pPr marL="170447" indent="-170447" algn="just" defTabSz="457200">
              <a:buSzPct val="100000"/>
              <a:buChar char="•"/>
              <a:defRPr sz="1700"/>
            </a:pPr>
            <a:r>
              <a:t>It involves testing the software system under a range of different load conditions to determine how it performs and whether it can handle increasing levels of traffic, data, or transactions.</a:t>
            </a:r>
          </a:p>
          <a:p>
            <a:pPr marL="170447" indent="-170447" algn="just" defTabSz="457200">
              <a:buSzPct val="100000"/>
              <a:buChar char="•"/>
              <a:defRPr sz="1700"/>
            </a:pPr>
          </a:p>
          <a:p>
            <a:pPr algn="just" defTabSz="457200">
              <a:defRPr b="1" sz="1700"/>
            </a:pPr>
            <a:r>
              <a:t>Examples of Scalability Testing</a:t>
            </a:r>
          </a:p>
          <a:p>
            <a:pPr algn="just" defTabSz="457200">
              <a:defRPr b="1" sz="1700"/>
            </a:pPr>
          </a:p>
          <a:p>
            <a:pPr algn="just" defTabSz="457200">
              <a:defRPr sz="1700"/>
            </a:pPr>
            <a:r>
              <a:t>Testing a website by gradually increasing the number of simulated users accessing the website and tracking how the system responds to it.</a:t>
            </a:r>
          </a:p>
          <a:p>
            <a:pPr algn="just" defTabSz="457200">
              <a:defRPr sz="1700"/>
            </a:pPr>
          </a:p>
          <a:p>
            <a:pPr algn="just" defTabSz="457200">
              <a:defRPr b="1" sz="1700"/>
            </a:pPr>
            <a:r>
              <a:t>Advantages of Scalability Testing</a:t>
            </a:r>
          </a:p>
          <a:p>
            <a:pPr algn="just" defTabSz="457200">
              <a:defRPr b="1" sz="1700"/>
            </a:pPr>
          </a:p>
          <a:p>
            <a:pPr marL="377825" indent="-238125" algn="just" defTabSz="457200">
              <a:buClr>
                <a:srgbClr val="333333"/>
              </a:buClr>
              <a:buSzPct val="100000"/>
              <a:buFont typeface="Helvetica"/>
              <a:buChar char="•"/>
              <a:defRPr sz="1700"/>
            </a:pPr>
            <a:r>
              <a:t>	Optimize system performance</a:t>
            </a:r>
          </a:p>
          <a:p>
            <a:pPr marL="377825" indent="-238125" algn="just" defTabSz="457200">
              <a:buClr>
                <a:srgbClr val="333333"/>
              </a:buClr>
              <a:buSzPct val="100000"/>
              <a:buFont typeface="Helvetica"/>
              <a:buChar char="•"/>
              <a:defRPr sz="1700"/>
            </a:pPr>
            <a:r>
              <a:t>	Better scalability</a:t>
            </a:r>
          </a:p>
        </p:txBody>
      </p:sp>
      <p:sp>
        <p:nvSpPr>
          <p:cNvPr id="421" name="d. Scalability Testing"/>
          <p:cNvSpPr txBox="1"/>
          <p:nvPr/>
        </p:nvSpPr>
        <p:spPr>
          <a:xfrm>
            <a:off x="967271" y="1157874"/>
            <a:ext cx="2745449"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2300"/>
            </a:lvl1pPr>
          </a:lstStyle>
          <a:p>
            <a:pPr/>
            <a:r>
              <a:t>d. Scalability Testing</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White Box Testing"/>
          <p:cNvSpPr txBox="1"/>
          <p:nvPr>
            <p:ph type="title"/>
          </p:nvPr>
        </p:nvSpPr>
        <p:spPr>
          <a:xfrm>
            <a:off x="395775" y="804665"/>
            <a:ext cx="6705601" cy="633413"/>
          </a:xfrm>
          <a:prstGeom prst="rect">
            <a:avLst/>
          </a:prstGeom>
        </p:spPr>
        <p:txBody>
          <a:bodyPr/>
          <a:lstStyle>
            <a:lvl1pPr defTabSz="841247">
              <a:defRPr sz="3680"/>
            </a:lvl1pPr>
          </a:lstStyle>
          <a:p>
            <a:pPr/>
            <a:r>
              <a:t>White Box Testing</a:t>
            </a:r>
          </a:p>
        </p:txBody>
      </p:sp>
      <p:sp>
        <p:nvSpPr>
          <p:cNvPr id="4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5" name="White Box Testing, or structural, code-based, or glass box testing, is a software testing technique that focuses on the software’s internal logic, structure, and coding.…"/>
          <p:cNvSpPr txBox="1"/>
          <p:nvPr/>
        </p:nvSpPr>
        <p:spPr>
          <a:xfrm>
            <a:off x="243510" y="1764800"/>
            <a:ext cx="8656980" cy="466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20315" indent="-120315" algn="just" defTabSz="457200">
              <a:buSzPct val="100000"/>
              <a:buChar char="•"/>
              <a:defRPr sz="2000"/>
            </a:pPr>
            <a:r>
              <a:t>White Box Testing, or structural, code-based, or glass box testing, is a software testing technique that focuses on the software’s internal logic, structure, and coding. </a:t>
            </a:r>
            <a:br/>
          </a:p>
          <a:p>
            <a:pPr marL="120315" indent="-120315" algn="just" defTabSz="457200">
              <a:buSzPct val="100000"/>
              <a:buChar char="•"/>
              <a:defRPr sz="2000"/>
            </a:pPr>
            <a:r>
              <a:t>It provides testers with complete application knowledge, including access to source code and design documents, enabling them to inspect and verify the software’s inner workings, infrastructure, and integrations.</a:t>
            </a:r>
            <a:br/>
          </a:p>
          <a:p>
            <a:pPr marL="120315" indent="-120315" algn="just" defTabSz="457200">
              <a:buSzPct val="100000"/>
              <a:buChar char="•"/>
              <a:defRPr sz="2000"/>
            </a:pPr>
            <a:r>
              <a:t>Test cases are designed using an internal system perspective, and the methodology assumes explicit knowledge of the software’s internal structure and implementation details. </a:t>
            </a:r>
            <a:br/>
          </a:p>
          <a:p>
            <a:pPr marL="120315" indent="-120315" algn="just" defTabSz="457200">
              <a:buSzPct val="100000"/>
              <a:buChar char="•"/>
              <a:defRPr sz="2000"/>
            </a:pPr>
            <a:r>
              <a:t>This in-depth visibility allows White Box Testing to identify issues that may be invisible to other testing methods.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8" name="Image" descr="Image"/>
          <p:cNvPicPr>
            <a:picLocks noChangeAspect="1"/>
          </p:cNvPicPr>
          <p:nvPr/>
        </p:nvPicPr>
        <p:blipFill>
          <a:blip r:embed="rId2">
            <a:extLst/>
          </a:blip>
          <a:stretch>
            <a:fillRect/>
          </a:stretch>
        </p:blipFill>
        <p:spPr>
          <a:xfrm>
            <a:off x="167739" y="970209"/>
            <a:ext cx="8487751" cy="3688469"/>
          </a:xfrm>
          <a:prstGeom prst="rect">
            <a:avLst/>
          </a:prstGeom>
          <a:ln w="12700">
            <a:miter lim="400000"/>
          </a:ln>
        </p:spPr>
      </p:pic>
      <p:sp>
        <p:nvSpPr>
          <p:cNvPr id="429" name="White Box Testing is a more exhaustive and detailed testing method that provides a deep understanding of the software’s internal structure, making it a vital part of the software testing process."/>
          <p:cNvSpPr txBox="1"/>
          <p:nvPr/>
        </p:nvSpPr>
        <p:spPr>
          <a:xfrm>
            <a:off x="167739" y="5095399"/>
            <a:ext cx="8487752"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defTabSz="457200">
              <a:defRPr sz="1800"/>
            </a:lvl1pPr>
          </a:lstStyle>
          <a:p>
            <a:pPr/>
            <a:r>
              <a:t>White Box Testing is a more exhaustive and detailed testing method that provides a deep understanding of the software’s internal structure, making it a vital part of the software testing process.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ructure: Design should organize the user interface purposefully, in the meaningful and usual based on precise, consistent models that are apparent and recognizable to users, putting related things together and separating unrelated things, differentiati"/>
          <p:cNvSpPr txBox="1"/>
          <p:nvPr>
            <p:ph type="body" idx="1"/>
          </p:nvPr>
        </p:nvSpPr>
        <p:spPr>
          <a:xfrm>
            <a:off x="488765" y="762000"/>
            <a:ext cx="8322686" cy="5334000"/>
          </a:xfrm>
          <a:prstGeom prst="rect">
            <a:avLst/>
          </a:prstGeom>
        </p:spPr>
        <p:txBody>
          <a:bodyPr/>
          <a:lstStyle/>
          <a:p>
            <a:pPr marL="0" indent="0" algn="just" defTabSz="457200">
              <a:spcBef>
                <a:spcPts val="0"/>
              </a:spcBef>
              <a:buClrTx/>
              <a:buSzTx/>
              <a:buNone/>
              <a:defRPr sz="2200"/>
            </a:pPr>
            <a:r>
              <a:rPr b="1"/>
              <a:t>Structure:</a:t>
            </a:r>
            <a:r>
              <a:t> Design should organize the user interface purposefully, in the meaningful and usual based on precise, consistent models that are apparent and recognizable to users, putting related things together and separating unrelated things, differentiating dissimilar things and making similar things resemble one another. </a:t>
            </a:r>
            <a:br/>
          </a:p>
          <a:p>
            <a:pPr marL="0" indent="0" algn="just" defTabSz="457200">
              <a:spcBef>
                <a:spcPts val="0"/>
              </a:spcBef>
              <a:buClrTx/>
              <a:buSzTx/>
              <a:buNone/>
              <a:defRPr sz="2200"/>
            </a:pPr>
            <a:r>
              <a:t>The structure principle is concerned with overall user interface architecture.</a:t>
            </a:r>
            <a:br/>
          </a:p>
          <a:p>
            <a:pPr marL="0" indent="0" algn="just" defTabSz="457200">
              <a:spcBef>
                <a:spcPts val="0"/>
              </a:spcBef>
              <a:buClrTx/>
              <a:buSzTx/>
              <a:buNone/>
              <a:defRPr sz="2200"/>
            </a:pPr>
            <a:r>
              <a:rPr b="1"/>
              <a:t>Simplicity:</a:t>
            </a:r>
            <a:r>
              <a:t> The design should make the simple, common task easy, communicating clearly and directly in the user's language, and providing good shortcuts that are meaningfully related to longer procedures.</a:t>
            </a:r>
          </a:p>
        </p:txBody>
      </p:sp>
      <p:sp>
        <p:nvSpPr>
          <p:cNvPr id="183" name="Slide Number"/>
          <p:cNvSpPr txBox="1"/>
          <p:nvPr>
            <p:ph type="sldNum" sz="quarter" idx="2"/>
          </p:nvPr>
        </p:nvSpPr>
        <p:spPr>
          <a:xfrm>
            <a:off x="8255176" y="6398260"/>
            <a:ext cx="203024"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2" name="The key benefits of White Box Testing include,…"/>
          <p:cNvSpPr txBox="1"/>
          <p:nvPr/>
        </p:nvSpPr>
        <p:spPr>
          <a:xfrm>
            <a:off x="252228" y="1643559"/>
            <a:ext cx="8639544"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000"/>
            </a:pPr>
            <a:r>
              <a:t>The key benefits of White Box Testing include,</a:t>
            </a:r>
          </a:p>
          <a:p>
            <a:pPr algn="just" defTabSz="457200">
              <a:defRPr sz="2000"/>
            </a:pPr>
          </a:p>
          <a:p>
            <a:pPr marL="330200" indent="-190500" algn="just" defTabSz="457200">
              <a:buClr>
                <a:srgbClr val="333333"/>
              </a:buClr>
              <a:buSzPct val="100000"/>
              <a:buFont typeface="Helvetica"/>
              <a:buChar char="•"/>
              <a:defRPr sz="2000"/>
            </a:pPr>
            <a:r>
              <a:rPr b="1"/>
              <a:t>Thoroughness</a:t>
            </a:r>
            <a:r>
              <a:t>: It provides complete </a:t>
            </a:r>
            <a:r>
              <a:rPr u="sng">
                <a:solidFill>
                  <a:srgbClr val="0070F0"/>
                </a:solidFill>
                <a:hlinkClick r:id="rId2" invalidUrl="" action="" tgtFrame="" tooltip="" history="1" highlightClick="0" endSnd="0"/>
              </a:rPr>
              <a:t>code coverage</a:t>
            </a:r>
            <a:r>
              <a:t>, ensuring every part of the software’s internal structure is tested.</a:t>
            </a:r>
            <a:br/>
          </a:p>
          <a:p>
            <a:pPr marL="330200" indent="-190500" algn="just" defTabSz="457200">
              <a:buClr>
                <a:srgbClr val="333333"/>
              </a:buClr>
              <a:buSzPct val="100000"/>
              <a:buFont typeface="Helvetica"/>
              <a:buChar char="•"/>
              <a:defRPr sz="2000"/>
            </a:pPr>
            <a:r>
              <a:rPr b="1"/>
              <a:t>Automation</a:t>
            </a:r>
            <a:r>
              <a:t>: Test cases can be easily automated, saving time and resources.</a:t>
            </a:r>
            <a:br/>
          </a:p>
          <a:p>
            <a:pPr marL="330200" indent="-190500" algn="just" defTabSz="457200">
              <a:buClr>
                <a:srgbClr val="333333"/>
              </a:buClr>
              <a:buSzPct val="100000"/>
              <a:buFont typeface="Helvetica"/>
              <a:buChar char="•"/>
              <a:defRPr sz="2000"/>
            </a:pPr>
            <a:r>
              <a:rPr b="1"/>
              <a:t>Optimization</a:t>
            </a:r>
            <a:r>
              <a:t>: It helps in code optimization by identifying hidden errors and redundancies.</a:t>
            </a:r>
            <a:br/>
          </a:p>
          <a:p>
            <a:pPr marL="330200" indent="-190500" algn="just" defTabSz="457200">
              <a:buClr>
                <a:srgbClr val="333333"/>
              </a:buClr>
              <a:buSzPct val="100000"/>
              <a:buFont typeface="Helvetica"/>
              <a:buChar char="•"/>
              <a:defRPr sz="2000"/>
            </a:pPr>
            <a:r>
              <a:rPr b="1"/>
              <a:t>	Introspection</a:t>
            </a:r>
            <a:r>
              <a:t>: It provides an in-depth understanding of the software, which can be invaluable for future development and maintenance.</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5" name="Code coverage is a measure which describes the degree of which the source code of the program has been tested.…"/>
          <p:cNvSpPr txBox="1"/>
          <p:nvPr/>
        </p:nvSpPr>
        <p:spPr>
          <a:xfrm>
            <a:off x="507303" y="1859280"/>
            <a:ext cx="8129394" cy="303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98216" indent="-98216" algn="just" defTabSz="457200">
              <a:buSzPct val="100000"/>
              <a:buChar char="-"/>
            </a:pPr>
            <a:r>
              <a:t>Code coverage is a measure which describes the degree of which the source code of the program has been tested. </a:t>
            </a:r>
            <a:br/>
          </a:p>
          <a:p>
            <a:pPr marL="98216" indent="-98216" algn="just" defTabSz="457200">
              <a:buSzPct val="100000"/>
              <a:buChar char="-"/>
            </a:pPr>
            <a:r>
              <a:t>It is one form of white box testing which finds the areas of the program not exercised by a set of test cases. </a:t>
            </a:r>
            <a:br/>
          </a:p>
          <a:p>
            <a:pPr marL="98216" indent="-98216" algn="just" defTabSz="457200">
              <a:buSzPct val="100000"/>
              <a:buChar char="-"/>
            </a:pPr>
            <a:r>
              <a:t>It also creates some test cases to increase coverage and determining a quantitative measure of code coverage.</a:t>
            </a:r>
          </a:p>
        </p:txBody>
      </p:sp>
      <p:sp>
        <p:nvSpPr>
          <p:cNvPr id="436" name="Code coverage"/>
          <p:cNvSpPr txBox="1"/>
          <p:nvPr/>
        </p:nvSpPr>
        <p:spPr>
          <a:xfrm>
            <a:off x="744977" y="992874"/>
            <a:ext cx="2602035"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900"/>
            </a:lvl1pPr>
          </a:lstStyle>
          <a:p>
            <a:pPr/>
            <a:r>
              <a:t>Code coverage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Testing Techniques"/>
          <p:cNvSpPr txBox="1"/>
          <p:nvPr>
            <p:ph type="title"/>
          </p:nvPr>
        </p:nvSpPr>
        <p:spPr>
          <a:prstGeom prst="rect">
            <a:avLst/>
          </a:prstGeom>
        </p:spPr>
        <p:txBody>
          <a:bodyPr/>
          <a:lstStyle>
            <a:lvl1pPr algn="ctr" defTabSz="841247">
              <a:defRPr sz="3680"/>
            </a:lvl1pPr>
          </a:lstStyle>
          <a:p>
            <a:pPr/>
            <a:r>
              <a:t>Testing Techniques</a:t>
            </a:r>
          </a:p>
        </p:txBody>
      </p:sp>
      <p:sp>
        <p:nvSpPr>
          <p:cNvPr id="439" name="Statement coverage…"/>
          <p:cNvSpPr txBox="1"/>
          <p:nvPr>
            <p:ph type="body" idx="1"/>
          </p:nvPr>
        </p:nvSpPr>
        <p:spPr>
          <a:xfrm>
            <a:off x="654577" y="1905000"/>
            <a:ext cx="8108423" cy="4191000"/>
          </a:xfrm>
          <a:prstGeom prst="rect">
            <a:avLst/>
          </a:prstGeom>
        </p:spPr>
        <p:txBody>
          <a:bodyPr/>
          <a:lstStyle/>
          <a:p>
            <a:pPr marL="0" indent="0" algn="just" defTabSz="448055">
              <a:spcBef>
                <a:spcPts val="0"/>
              </a:spcBef>
              <a:buClrTx/>
              <a:buSzTx/>
              <a:buNone/>
              <a:defRPr sz="2254"/>
            </a:pPr>
            <a:br/>
          </a:p>
          <a:p>
            <a:pPr marL="306624" indent="-169718" algn="just" defTabSz="448055">
              <a:spcBef>
                <a:spcPts val="0"/>
              </a:spcBef>
              <a:buClr>
                <a:srgbClr val="333333"/>
              </a:buClr>
              <a:buSzPct val="100000"/>
              <a:buFont typeface="TimesNewRomanPSMT"/>
              <a:buChar char="◦"/>
              <a:defRPr sz="2254"/>
            </a:pPr>
            <a:r>
              <a:t>Statement coverage</a:t>
            </a:r>
            <a:br/>
          </a:p>
          <a:p>
            <a:pPr marL="306624" indent="-169718" algn="just" defTabSz="448055">
              <a:spcBef>
                <a:spcPts val="0"/>
              </a:spcBef>
              <a:buClr>
                <a:srgbClr val="333333"/>
              </a:buClr>
              <a:buSzPct val="100000"/>
              <a:buFont typeface="TimesNewRomanPSMT"/>
              <a:buChar char="◦"/>
              <a:defRPr sz="2254"/>
            </a:pPr>
            <a:r>
              <a:t>Branch coverage</a:t>
            </a:r>
            <a:br/>
          </a:p>
          <a:p>
            <a:pPr marL="306624" indent="-169718" algn="just" defTabSz="448055">
              <a:spcBef>
                <a:spcPts val="0"/>
              </a:spcBef>
              <a:buClr>
                <a:srgbClr val="333333"/>
              </a:buClr>
              <a:buSzPct val="100000"/>
              <a:buFont typeface="TimesNewRomanPSMT"/>
              <a:buChar char="◦"/>
              <a:defRPr sz="2254"/>
            </a:pPr>
            <a:r>
              <a:t>Path coverage</a:t>
            </a:r>
            <a:br/>
          </a:p>
          <a:p>
            <a:pPr marL="306624" indent="-169718" algn="just" defTabSz="448055">
              <a:spcBef>
                <a:spcPts val="0"/>
              </a:spcBef>
              <a:buClr>
                <a:srgbClr val="333333"/>
              </a:buClr>
              <a:buSzPct val="100000"/>
              <a:buFont typeface="TimesNewRomanPSMT"/>
              <a:buChar char="◦"/>
              <a:defRPr sz="2254"/>
            </a:pPr>
            <a:r>
              <a:t>Loop coverage</a:t>
            </a:r>
            <a:br/>
          </a:p>
          <a:p>
            <a:pPr marL="306624" indent="-169718" algn="just" defTabSz="448055">
              <a:spcBef>
                <a:spcPts val="0"/>
              </a:spcBef>
              <a:buClr>
                <a:srgbClr val="333333"/>
              </a:buClr>
              <a:buSzPct val="100000"/>
              <a:buFont typeface="TimesNewRomanPSMT"/>
              <a:buChar char="◦"/>
              <a:defRPr sz="2254"/>
            </a:pPr>
            <a:r>
              <a:t>Condition testing</a:t>
            </a:r>
            <a:br/>
          </a:p>
        </p:txBody>
      </p:sp>
      <p:sp>
        <p:nvSpPr>
          <p:cNvPr id="4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1. Statement Coverage…"/>
          <p:cNvSpPr txBox="1"/>
          <p:nvPr>
            <p:ph type="body" idx="1"/>
          </p:nvPr>
        </p:nvSpPr>
        <p:spPr>
          <a:xfrm>
            <a:off x="450847" y="1170683"/>
            <a:ext cx="8242306" cy="4191001"/>
          </a:xfrm>
          <a:prstGeom prst="rect">
            <a:avLst/>
          </a:prstGeom>
        </p:spPr>
        <p:txBody>
          <a:bodyPr/>
          <a:lstStyle/>
          <a:p>
            <a:pPr marL="0" indent="0" algn="just" defTabSz="457200">
              <a:spcBef>
                <a:spcPts val="0"/>
              </a:spcBef>
              <a:buClrTx/>
              <a:buSzTx/>
              <a:buNone/>
              <a:defRPr sz="2900"/>
            </a:pPr>
            <a:r>
              <a:t>1. Statement Coverage</a:t>
            </a:r>
          </a:p>
          <a:p>
            <a:pPr marL="0" indent="0" algn="just" defTabSz="457200">
              <a:spcBef>
                <a:spcPts val="0"/>
              </a:spcBef>
              <a:buClrTx/>
              <a:buSzTx/>
              <a:buNone/>
              <a:defRPr sz="2000"/>
            </a:pPr>
          </a:p>
          <a:p>
            <a:pPr marL="0" indent="0" algn="just" defTabSz="457200">
              <a:spcBef>
                <a:spcPts val="0"/>
              </a:spcBef>
              <a:buClrTx/>
              <a:buSzTx/>
              <a:buNone/>
              <a:defRPr sz="2000"/>
            </a:pPr>
            <a:r>
              <a:t>In this technique, the aim is to traverse all statements at least once. Hence, each line of code is tested. In the case of a flowchart, every node must be traversed at least once. Since all lines of code are covered, it helps in pointing out faulty code.</a:t>
            </a:r>
          </a:p>
        </p:txBody>
      </p:sp>
      <p:sp>
        <p:nvSpPr>
          <p:cNvPr id="4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4" name="Image" descr="Image"/>
          <p:cNvPicPr>
            <a:picLocks noChangeAspect="1"/>
          </p:cNvPicPr>
          <p:nvPr/>
        </p:nvPicPr>
        <p:blipFill>
          <a:blip r:embed="rId2">
            <a:extLst/>
          </a:blip>
          <a:stretch>
            <a:fillRect/>
          </a:stretch>
        </p:blipFill>
        <p:spPr>
          <a:xfrm>
            <a:off x="334475" y="3296259"/>
            <a:ext cx="5534269" cy="2781087"/>
          </a:xfrm>
          <a:prstGeom prst="rect">
            <a:avLst/>
          </a:prstGeom>
          <a:ln w="12700">
            <a:miter lim="400000"/>
          </a:ln>
        </p:spPr>
      </p:pic>
      <p:sp>
        <p:nvSpPr>
          <p:cNvPr id="445" name="Imagine you’re a teacher checking a student’s homework, Statement coverage would be like ensuring the student has answered every question on the assignment"/>
          <p:cNvSpPr txBox="1"/>
          <p:nvPr/>
        </p:nvSpPr>
        <p:spPr>
          <a:xfrm>
            <a:off x="5690187" y="3752082"/>
            <a:ext cx="3080444"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77825" indent="-238125" algn="just" defTabSz="457200">
              <a:buClr>
                <a:srgbClr val="333333"/>
              </a:buClr>
              <a:buSzPct val="100000"/>
              <a:buFont typeface="Helvetica"/>
              <a:buChar char="•"/>
              <a:defRPr sz="1700">
                <a:solidFill>
                  <a:srgbClr val="0433FF"/>
                </a:solidFill>
              </a:defRPr>
            </a:lvl1pPr>
          </a:lstStyle>
          <a:p>
            <a:pPr/>
            <a:r>
              <a:t>Imagine you’re a teacher checking a student’s homework, Statement coverage would be like ensuring the student has answered every question on the assignment</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8" name="Statement Coverage is a white box testing technique in which all the executable statements in the source code are executed at least once.…"/>
          <p:cNvSpPr txBox="1"/>
          <p:nvPr/>
        </p:nvSpPr>
        <p:spPr>
          <a:xfrm>
            <a:off x="303914" y="502742"/>
            <a:ext cx="8350103" cy="421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82502" indent="-82502" algn="just" defTabSz="457200">
              <a:buSzPct val="100000"/>
              <a:buChar char="-"/>
              <a:defRPr sz="2100"/>
            </a:pPr>
            <a:r>
              <a:t>Statement Coverage is a white box testing technique in which all the executable statements in the source code are executed at least once. </a:t>
            </a:r>
            <a:br/>
          </a:p>
          <a:p>
            <a:pPr marL="82502" indent="-82502" algn="just" defTabSz="457200">
              <a:buSzPct val="100000"/>
              <a:buChar char="-"/>
              <a:defRPr sz="2100"/>
            </a:pPr>
            <a:r>
              <a:t>It is used for calculation of the number of statements in source code which have been executed. </a:t>
            </a:r>
            <a:br/>
          </a:p>
          <a:p>
            <a:pPr marL="82502" indent="-82502" algn="just" defTabSz="457200">
              <a:buSzPct val="100000"/>
              <a:buChar char="-"/>
              <a:defRPr sz="2100"/>
            </a:pPr>
            <a:r>
              <a:t>The main purpose of Statement Coverage is to cover all the possible paths, lines and statements in source code.</a:t>
            </a:r>
            <a:br/>
          </a:p>
          <a:p>
            <a:pPr marL="82502" indent="-82502" algn="just" defTabSz="457200">
              <a:buSzPct val="100000"/>
              <a:buChar char="-"/>
              <a:defRPr sz="2100"/>
            </a:pPr>
            <a:r>
              <a:t>Statement coverage is used to derive scenario based upon the structure of the code under test.</a:t>
            </a:r>
          </a:p>
        </p:txBody>
      </p:sp>
      <p:pic>
        <p:nvPicPr>
          <p:cNvPr id="449" name="Image" descr="Image"/>
          <p:cNvPicPr>
            <a:picLocks noChangeAspect="1"/>
          </p:cNvPicPr>
          <p:nvPr/>
        </p:nvPicPr>
        <p:blipFill>
          <a:blip r:embed="rId2">
            <a:extLst/>
          </a:blip>
          <a:stretch>
            <a:fillRect/>
          </a:stretch>
        </p:blipFill>
        <p:spPr>
          <a:xfrm>
            <a:off x="456244" y="4798331"/>
            <a:ext cx="8045442" cy="982733"/>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2" name="Prints (int a, int b)…"/>
          <p:cNvSpPr txBox="1"/>
          <p:nvPr/>
        </p:nvSpPr>
        <p:spPr>
          <a:xfrm>
            <a:off x="1413415" y="1897380"/>
            <a:ext cx="7424342" cy="3977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825">
                <a:solidFill>
                  <a:srgbClr val="222222"/>
                </a:solidFill>
                <a:latin typeface="Courier"/>
                <a:ea typeface="Courier"/>
                <a:cs typeface="Courier"/>
                <a:sym typeface="Courier"/>
              </a:defRPr>
            </a:pPr>
            <a:r>
              <a:t>Prints (int a, int b)</a:t>
            </a:r>
          </a:p>
          <a:p>
            <a:pPr defTabSz="457200">
              <a:defRPr sz="2825">
                <a:solidFill>
                  <a:srgbClr val="222222"/>
                </a:solidFill>
                <a:latin typeface="Courier"/>
                <a:ea typeface="Courier"/>
                <a:cs typeface="Courier"/>
                <a:sym typeface="Courier"/>
              </a:defRPr>
            </a:pPr>
            <a:r>
              <a:t>int result = a + b; </a:t>
            </a:r>
          </a:p>
          <a:p>
            <a:pPr defTabSz="457200">
              <a:defRPr sz="2825">
                <a:solidFill>
                  <a:srgbClr val="222222"/>
                </a:solidFill>
                <a:latin typeface="Courier"/>
                <a:ea typeface="Courier"/>
                <a:cs typeface="Courier"/>
                <a:sym typeface="Courier"/>
              </a:defRPr>
            </a:pPr>
            <a:r>
              <a:t>    If (result&gt; 0)</a:t>
            </a:r>
          </a:p>
          <a:p>
            <a:pPr defTabSz="457200">
              <a:defRPr sz="2825">
                <a:solidFill>
                  <a:srgbClr val="222222"/>
                </a:solidFill>
                <a:latin typeface="Courier"/>
                <a:ea typeface="Courier"/>
                <a:cs typeface="Courier"/>
                <a:sym typeface="Courier"/>
              </a:defRPr>
            </a:pPr>
            <a:r>
              <a:t>    	Print ("Positive", result)</a:t>
            </a:r>
          </a:p>
          <a:p>
            <a:pPr defTabSz="457200">
              <a:defRPr sz="2825">
                <a:solidFill>
                  <a:srgbClr val="222222"/>
                </a:solidFill>
                <a:latin typeface="Courier"/>
                <a:ea typeface="Courier"/>
                <a:cs typeface="Courier"/>
                <a:sym typeface="Courier"/>
              </a:defRPr>
            </a:pPr>
            <a:r>
              <a:t>    Else</a:t>
            </a:r>
          </a:p>
          <a:p>
            <a:pPr defTabSz="457200">
              <a:defRPr sz="2825">
                <a:solidFill>
                  <a:srgbClr val="222222"/>
                </a:solidFill>
                <a:latin typeface="Courier"/>
                <a:ea typeface="Courier"/>
                <a:cs typeface="Courier"/>
                <a:sym typeface="Courier"/>
              </a:defRPr>
            </a:pPr>
            <a:r>
              <a:t>    	Print ("Negative", result)</a:t>
            </a:r>
          </a:p>
          <a:p>
            <a:pPr defTabSz="457200">
              <a:defRPr sz="2825">
                <a:solidFill>
                  <a:srgbClr val="222222"/>
                </a:solidFill>
                <a:latin typeface="Courier"/>
                <a:ea typeface="Courier"/>
                <a:cs typeface="Courier"/>
                <a:sym typeface="Courier"/>
              </a:defRPr>
            </a:pPr>
            <a:r>
              <a:t>    }                             </a:t>
            </a:r>
          </a:p>
          <a:p>
            <a:pPr defTabSz="457200">
              <a:defRPr sz="2825">
                <a:solidFill>
                  <a:srgbClr val="222222"/>
                </a:solidFill>
                <a:latin typeface="Courier"/>
                <a:ea typeface="Courier"/>
                <a:cs typeface="Courier"/>
                <a:sym typeface="Courier"/>
              </a:defRPr>
            </a:pPr>
          </a:p>
        </p:txBody>
      </p:sp>
      <p:sp>
        <p:nvSpPr>
          <p:cNvPr id="453" name="Example"/>
          <p:cNvSpPr txBox="1"/>
          <p:nvPr/>
        </p:nvSpPr>
        <p:spPr>
          <a:xfrm>
            <a:off x="1236733" y="1046037"/>
            <a:ext cx="1290003"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433FF"/>
                </a:solidFill>
              </a:defRPr>
            </a:lvl1pPr>
          </a:lstStyle>
          <a:p>
            <a:pPr/>
            <a:r>
              <a:t>Example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6" name="Prints (int a, int b)…"/>
          <p:cNvSpPr txBox="1"/>
          <p:nvPr/>
        </p:nvSpPr>
        <p:spPr>
          <a:xfrm>
            <a:off x="2610762" y="1814829"/>
            <a:ext cx="6128732" cy="3228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325">
                <a:solidFill>
                  <a:srgbClr val="FF40FF"/>
                </a:solidFill>
                <a:latin typeface="Courier"/>
                <a:ea typeface="Courier"/>
                <a:cs typeface="Courier"/>
                <a:sym typeface="Courier"/>
              </a:defRPr>
            </a:pPr>
            <a:r>
              <a:t>Prints (int a, int b)</a:t>
            </a:r>
          </a:p>
          <a:p>
            <a:pPr defTabSz="457200">
              <a:defRPr sz="2325">
                <a:solidFill>
                  <a:srgbClr val="FF40FF"/>
                </a:solidFill>
                <a:latin typeface="Courier"/>
                <a:ea typeface="Courier"/>
                <a:cs typeface="Courier"/>
                <a:sym typeface="Courier"/>
              </a:defRPr>
            </a:pPr>
            <a:r>
              <a:t>int result = a+ b; </a:t>
            </a:r>
          </a:p>
          <a:p>
            <a:pPr defTabSz="457200">
              <a:defRPr sz="2325">
                <a:solidFill>
                  <a:srgbClr val="FF40FF"/>
                </a:solidFill>
                <a:latin typeface="Courier"/>
                <a:ea typeface="Courier"/>
                <a:cs typeface="Courier"/>
                <a:sym typeface="Courier"/>
              </a:defRPr>
            </a:pPr>
            <a:r>
              <a:t>    If (result&gt; 0)</a:t>
            </a:r>
          </a:p>
          <a:p>
            <a:pPr defTabSz="457200">
              <a:defRPr sz="2325">
                <a:solidFill>
                  <a:srgbClr val="FF40FF"/>
                </a:solidFill>
                <a:latin typeface="Courier"/>
                <a:ea typeface="Courier"/>
                <a:cs typeface="Courier"/>
                <a:sym typeface="Courier"/>
              </a:defRPr>
            </a:pPr>
            <a:r>
              <a:t>    	Print ("Positive", result)</a:t>
            </a:r>
          </a:p>
          <a:p>
            <a:pPr defTabSz="457200">
              <a:defRPr sz="2325">
                <a:solidFill>
                  <a:srgbClr val="222222"/>
                </a:solidFill>
                <a:latin typeface="Courier"/>
                <a:ea typeface="Courier"/>
                <a:cs typeface="Courier"/>
                <a:sym typeface="Courier"/>
              </a:defRPr>
            </a:pPr>
            <a:r>
              <a:t>    Else</a:t>
            </a:r>
          </a:p>
          <a:p>
            <a:pPr defTabSz="457200">
              <a:defRPr sz="2325">
                <a:solidFill>
                  <a:srgbClr val="222222"/>
                </a:solidFill>
                <a:latin typeface="Courier"/>
                <a:ea typeface="Courier"/>
                <a:cs typeface="Courier"/>
                <a:sym typeface="Courier"/>
              </a:defRPr>
            </a:pPr>
            <a:r>
              <a:t>    	Print ("Negative", result)</a:t>
            </a:r>
          </a:p>
          <a:p>
            <a:pPr defTabSz="457200">
              <a:defRPr sz="2325">
                <a:solidFill>
                  <a:srgbClr val="222222"/>
                </a:solidFill>
                <a:latin typeface="Courier"/>
                <a:ea typeface="Courier"/>
                <a:cs typeface="Courier"/>
                <a:sym typeface="Courier"/>
              </a:defRPr>
            </a:pPr>
            <a:r>
              <a:t>    </a:t>
            </a:r>
            <a:r>
              <a:rPr>
                <a:solidFill>
                  <a:srgbClr val="FF40FF"/>
                </a:solidFill>
              </a:rPr>
              <a:t>} </a:t>
            </a:r>
            <a:r>
              <a:t>                            </a:t>
            </a:r>
          </a:p>
          <a:p>
            <a:pPr defTabSz="457200">
              <a:defRPr sz="1825">
                <a:solidFill>
                  <a:srgbClr val="222222"/>
                </a:solidFill>
                <a:latin typeface="Courier"/>
                <a:ea typeface="Courier"/>
                <a:cs typeface="Courier"/>
                <a:sym typeface="Courier"/>
              </a:defRPr>
            </a:pPr>
          </a:p>
        </p:txBody>
      </p:sp>
      <p:sp>
        <p:nvSpPr>
          <p:cNvPr id="457" name="Scenario 1"/>
          <p:cNvSpPr txBox="1"/>
          <p:nvPr/>
        </p:nvSpPr>
        <p:spPr>
          <a:xfrm>
            <a:off x="528294" y="293635"/>
            <a:ext cx="1388900"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u="sng"/>
            </a:lvl1pPr>
          </a:lstStyle>
          <a:p>
            <a:pPr/>
            <a:r>
              <a:t>Scenario 1</a:t>
            </a:r>
          </a:p>
        </p:txBody>
      </p:sp>
      <p:sp>
        <p:nvSpPr>
          <p:cNvPr id="458" name="If A = 5, B = 2"/>
          <p:cNvSpPr txBox="1"/>
          <p:nvPr/>
        </p:nvSpPr>
        <p:spPr>
          <a:xfrm>
            <a:off x="501026" y="878426"/>
            <a:ext cx="1782042"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200"/>
            </a:lvl1pPr>
          </a:lstStyle>
          <a:p>
            <a:pPr/>
            <a:r>
              <a:t>If A = 5, B = 2</a:t>
            </a:r>
          </a:p>
        </p:txBody>
      </p:sp>
      <p:sp>
        <p:nvSpPr>
          <p:cNvPr id="459" name="The statements marked in pink colour are those which are executed as per the scenario"/>
          <p:cNvSpPr txBox="1"/>
          <p:nvPr/>
        </p:nvSpPr>
        <p:spPr>
          <a:xfrm>
            <a:off x="142890" y="4553747"/>
            <a:ext cx="8858220"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defTabSz="457200">
              <a:defRPr sz="1900"/>
            </a:lvl1pPr>
          </a:lstStyle>
          <a:p>
            <a:pPr/>
            <a:r>
              <a:t>The statements marked in pink colour are those which are executed as per the scenario</a:t>
            </a:r>
          </a:p>
        </p:txBody>
      </p:sp>
      <p:sp>
        <p:nvSpPr>
          <p:cNvPr id="460" name="Number of executed statements = 5, Total number of statements = 7"/>
          <p:cNvSpPr txBox="1"/>
          <p:nvPr/>
        </p:nvSpPr>
        <p:spPr>
          <a:xfrm>
            <a:off x="136515" y="5171321"/>
            <a:ext cx="7382965"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900"/>
            </a:lvl1pPr>
          </a:lstStyle>
          <a:p>
            <a:pPr/>
            <a:r>
              <a:t>Number of executed statements = 5, Total number of statements = 7</a:t>
            </a:r>
          </a:p>
        </p:txBody>
      </p:sp>
      <p:sp>
        <p:nvSpPr>
          <p:cNvPr id="461" name="Statement Coverage: 5/7 = 71%"/>
          <p:cNvSpPr txBox="1"/>
          <p:nvPr/>
        </p:nvSpPr>
        <p:spPr>
          <a:xfrm>
            <a:off x="316738" y="5683013"/>
            <a:ext cx="4631306"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500"/>
            </a:lvl1pPr>
          </a:lstStyle>
          <a:p>
            <a:pPr/>
            <a:r>
              <a:t>Statement Coverage: 5/7 = 71%</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4" name="Prints (int a, int b)…"/>
          <p:cNvSpPr txBox="1"/>
          <p:nvPr/>
        </p:nvSpPr>
        <p:spPr>
          <a:xfrm>
            <a:off x="2610762" y="1814829"/>
            <a:ext cx="6128732" cy="3228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325">
                <a:solidFill>
                  <a:srgbClr val="FF40FF"/>
                </a:solidFill>
                <a:latin typeface="Courier"/>
                <a:ea typeface="Courier"/>
                <a:cs typeface="Courier"/>
                <a:sym typeface="Courier"/>
              </a:defRPr>
            </a:pPr>
            <a:r>
              <a:t>Prints (int a, int b)</a:t>
            </a:r>
          </a:p>
          <a:p>
            <a:pPr defTabSz="457200">
              <a:defRPr sz="2325">
                <a:solidFill>
                  <a:srgbClr val="FF40FF"/>
                </a:solidFill>
                <a:latin typeface="Courier"/>
                <a:ea typeface="Courier"/>
                <a:cs typeface="Courier"/>
                <a:sym typeface="Courier"/>
              </a:defRPr>
            </a:pPr>
            <a:r>
              <a:t>int result = a+ b; </a:t>
            </a:r>
          </a:p>
          <a:p>
            <a:pPr defTabSz="457200">
              <a:defRPr sz="2325">
                <a:solidFill>
                  <a:srgbClr val="FF40FF"/>
                </a:solidFill>
                <a:latin typeface="Courier"/>
                <a:ea typeface="Courier"/>
                <a:cs typeface="Courier"/>
                <a:sym typeface="Courier"/>
              </a:defRPr>
            </a:pPr>
            <a:r>
              <a:t>    If (result&gt; 0)</a:t>
            </a:r>
          </a:p>
          <a:p>
            <a:pPr defTabSz="457200">
              <a:defRPr sz="2325">
                <a:solidFill>
                  <a:srgbClr val="FF40FF"/>
                </a:solidFill>
                <a:latin typeface="Courier"/>
                <a:ea typeface="Courier"/>
                <a:cs typeface="Courier"/>
                <a:sym typeface="Courier"/>
              </a:defRPr>
            </a:pPr>
            <a:r>
              <a:t>    	</a:t>
            </a:r>
            <a:r>
              <a:rPr>
                <a:solidFill>
                  <a:srgbClr val="000000"/>
                </a:solidFill>
              </a:rPr>
              <a:t>Print ("Positive", result)</a:t>
            </a:r>
          </a:p>
          <a:p>
            <a:pPr defTabSz="457200">
              <a:defRPr sz="2325">
                <a:solidFill>
                  <a:srgbClr val="222222"/>
                </a:solidFill>
                <a:latin typeface="Courier"/>
                <a:ea typeface="Courier"/>
                <a:cs typeface="Courier"/>
                <a:sym typeface="Courier"/>
              </a:defRPr>
            </a:pPr>
            <a:r>
              <a:t>    </a:t>
            </a:r>
            <a:r>
              <a:rPr>
                <a:solidFill>
                  <a:srgbClr val="FF40FF"/>
                </a:solidFill>
              </a:rPr>
              <a:t>Else</a:t>
            </a:r>
            <a:endParaRPr>
              <a:solidFill>
                <a:srgbClr val="FF40FF"/>
              </a:solidFill>
            </a:endParaRPr>
          </a:p>
          <a:p>
            <a:pPr defTabSz="457200">
              <a:defRPr sz="2325">
                <a:solidFill>
                  <a:srgbClr val="FF40FF"/>
                </a:solidFill>
                <a:latin typeface="Courier"/>
                <a:ea typeface="Courier"/>
                <a:cs typeface="Courier"/>
                <a:sym typeface="Courier"/>
              </a:defRPr>
            </a:pPr>
            <a:r>
              <a:t>    	Print ("Negative", result)</a:t>
            </a:r>
          </a:p>
          <a:p>
            <a:pPr defTabSz="457200">
              <a:defRPr sz="2325">
                <a:solidFill>
                  <a:srgbClr val="FF40FF"/>
                </a:solidFill>
                <a:latin typeface="Courier"/>
                <a:ea typeface="Courier"/>
                <a:cs typeface="Courier"/>
                <a:sym typeface="Courier"/>
              </a:defRPr>
            </a:pPr>
            <a:r>
              <a:t>    }                             </a:t>
            </a:r>
          </a:p>
          <a:p>
            <a:pPr defTabSz="457200">
              <a:defRPr sz="1825">
                <a:solidFill>
                  <a:srgbClr val="222222"/>
                </a:solidFill>
                <a:latin typeface="Courier"/>
                <a:ea typeface="Courier"/>
                <a:cs typeface="Courier"/>
                <a:sym typeface="Courier"/>
              </a:defRPr>
            </a:pPr>
          </a:p>
        </p:txBody>
      </p:sp>
      <p:sp>
        <p:nvSpPr>
          <p:cNvPr id="465" name="Scenario 2"/>
          <p:cNvSpPr txBox="1"/>
          <p:nvPr/>
        </p:nvSpPr>
        <p:spPr>
          <a:xfrm>
            <a:off x="528294" y="293635"/>
            <a:ext cx="1388900"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u="sng"/>
            </a:lvl1pPr>
          </a:lstStyle>
          <a:p>
            <a:pPr/>
            <a:r>
              <a:t>Scenario 2</a:t>
            </a:r>
          </a:p>
        </p:txBody>
      </p:sp>
      <p:sp>
        <p:nvSpPr>
          <p:cNvPr id="466" name="If A = -5, B = -2"/>
          <p:cNvSpPr txBox="1"/>
          <p:nvPr/>
        </p:nvSpPr>
        <p:spPr>
          <a:xfrm>
            <a:off x="501026" y="878426"/>
            <a:ext cx="1968127"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200"/>
            </a:lvl1pPr>
          </a:lstStyle>
          <a:p>
            <a:pPr/>
            <a:r>
              <a:t>If A = -5, B = -2</a:t>
            </a:r>
          </a:p>
        </p:txBody>
      </p:sp>
      <p:sp>
        <p:nvSpPr>
          <p:cNvPr id="467" name="The statements marked in pink colour are those which are executed as per the scenario"/>
          <p:cNvSpPr txBox="1"/>
          <p:nvPr/>
        </p:nvSpPr>
        <p:spPr>
          <a:xfrm>
            <a:off x="142890" y="4553747"/>
            <a:ext cx="8719135"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900"/>
            </a:lvl1pPr>
          </a:lstStyle>
          <a:p>
            <a:pPr/>
            <a:r>
              <a:t>The statements marked in pink colour are those which are executed as per the scenario</a:t>
            </a:r>
          </a:p>
        </p:txBody>
      </p:sp>
      <p:sp>
        <p:nvSpPr>
          <p:cNvPr id="468" name="Number of executed statements = 6, Total number of statements = 7"/>
          <p:cNvSpPr txBox="1"/>
          <p:nvPr/>
        </p:nvSpPr>
        <p:spPr>
          <a:xfrm>
            <a:off x="136515" y="5171321"/>
            <a:ext cx="7382965"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900"/>
            </a:lvl1pPr>
          </a:lstStyle>
          <a:p>
            <a:pPr/>
            <a:r>
              <a:t>Number of executed statements = 6, Total number of statements = 7</a:t>
            </a:r>
          </a:p>
        </p:txBody>
      </p:sp>
      <p:sp>
        <p:nvSpPr>
          <p:cNvPr id="469" name="Statement Coverage:6/7 = 85%"/>
          <p:cNvSpPr txBox="1"/>
          <p:nvPr/>
        </p:nvSpPr>
        <p:spPr>
          <a:xfrm>
            <a:off x="316738" y="5683013"/>
            <a:ext cx="4543095" cy="472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500"/>
            </a:lvl1pPr>
          </a:lstStyle>
          <a:p>
            <a:pPr/>
            <a:r>
              <a:t>Statement Coverage:6/7 = 85%</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2" name="Decision Coverage Testing"/>
          <p:cNvSpPr txBox="1"/>
          <p:nvPr/>
        </p:nvSpPr>
        <p:spPr>
          <a:xfrm>
            <a:off x="602589" y="1080740"/>
            <a:ext cx="4642729"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800"/>
            </a:lvl1pPr>
          </a:lstStyle>
          <a:p>
            <a:pPr/>
            <a:r>
              <a:t>Decision Coverage Testing</a:t>
            </a:r>
          </a:p>
        </p:txBody>
      </p:sp>
      <p:sp>
        <p:nvSpPr>
          <p:cNvPr id="473" name="Decision Coverage is a white box testing technique which reports the true or false outcomes of each boolean expression of the source code.…"/>
          <p:cNvSpPr txBox="1"/>
          <p:nvPr/>
        </p:nvSpPr>
        <p:spPr>
          <a:xfrm>
            <a:off x="240202" y="2156105"/>
            <a:ext cx="8531864" cy="240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98216" indent="-98216" algn="just" defTabSz="457200">
              <a:buSzPct val="100000"/>
              <a:buChar char="-"/>
              <a:defRPr sz="2200"/>
            </a:pPr>
            <a:r>
              <a:t>Decision Coverage is a white box testing technique which reports the true or false outcomes of each boolean expression of the source code. </a:t>
            </a:r>
            <a:br/>
          </a:p>
          <a:p>
            <a:pPr marL="98216" indent="-98216" algn="just" defTabSz="457200">
              <a:buSzPct val="100000"/>
              <a:buChar char="-"/>
              <a:defRPr sz="2200"/>
            </a:pPr>
            <a:r>
              <a:t>The goal of decision coverage testing is to cover and validate all the accessible source code by checking and ensuring that each branch of every possible decision point is executed at least once.</a:t>
            </a:r>
          </a:p>
        </p:txBody>
      </p:sp>
      <p:pic>
        <p:nvPicPr>
          <p:cNvPr id="474" name="Image" descr="Image"/>
          <p:cNvPicPr>
            <a:picLocks noChangeAspect="1"/>
          </p:cNvPicPr>
          <p:nvPr/>
        </p:nvPicPr>
        <p:blipFill>
          <a:blip r:embed="rId2">
            <a:extLst/>
          </a:blip>
          <a:stretch>
            <a:fillRect/>
          </a:stretch>
        </p:blipFill>
        <p:spPr>
          <a:xfrm>
            <a:off x="857250" y="5111070"/>
            <a:ext cx="7429500" cy="774701"/>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7" name="Demo(int a) {…"/>
          <p:cNvSpPr txBox="1"/>
          <p:nvPr/>
        </p:nvSpPr>
        <p:spPr>
          <a:xfrm>
            <a:off x="2617779" y="1833510"/>
            <a:ext cx="5934390" cy="199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125">
                <a:solidFill>
                  <a:srgbClr val="222222"/>
                </a:solidFill>
                <a:latin typeface="Courier"/>
                <a:ea typeface="Courier"/>
                <a:cs typeface="Courier"/>
                <a:sym typeface="Courier"/>
              </a:defRPr>
            </a:pPr>
            <a:r>
              <a:t>Demo(int a) {                       </a:t>
            </a:r>
          </a:p>
          <a:p>
            <a:pPr defTabSz="457200">
              <a:defRPr sz="2125">
                <a:solidFill>
                  <a:srgbClr val="222222"/>
                </a:solidFill>
                <a:latin typeface="Courier"/>
                <a:ea typeface="Courier"/>
                <a:cs typeface="Courier"/>
                <a:sym typeface="Courier"/>
              </a:defRPr>
            </a:pPr>
            <a:r>
              <a:t>     If (a&gt; 5)</a:t>
            </a:r>
          </a:p>
          <a:p>
            <a:pPr defTabSz="457200">
              <a:defRPr sz="2125">
                <a:solidFill>
                  <a:srgbClr val="222222"/>
                </a:solidFill>
                <a:latin typeface="Courier"/>
                <a:ea typeface="Courier"/>
                <a:cs typeface="Courier"/>
                <a:sym typeface="Courier"/>
              </a:defRPr>
            </a:pPr>
            <a:r>
              <a:t>    	a=a*3</a:t>
            </a:r>
          </a:p>
          <a:p>
            <a:pPr defTabSz="457200">
              <a:defRPr sz="2125">
                <a:solidFill>
                  <a:srgbClr val="222222"/>
                </a:solidFill>
                <a:latin typeface="Courier"/>
                <a:ea typeface="Courier"/>
                <a:cs typeface="Courier"/>
                <a:sym typeface="Courier"/>
              </a:defRPr>
            </a:pPr>
            <a:r>
              <a:t>     Print (a)</a:t>
            </a:r>
          </a:p>
          <a:p>
            <a:pPr defTabSz="457200">
              <a:defRPr sz="2125">
                <a:solidFill>
                  <a:srgbClr val="222222"/>
                </a:solidFill>
                <a:latin typeface="Courier"/>
                <a:ea typeface="Courier"/>
                <a:cs typeface="Courier"/>
                <a:sym typeface="Courier"/>
              </a:defRPr>
            </a:pPr>
            <a:r>
              <a:t>    }</a:t>
            </a:r>
          </a:p>
        </p:txBody>
      </p:sp>
      <p:sp>
        <p:nvSpPr>
          <p:cNvPr id="478" name="Example"/>
          <p:cNvSpPr txBox="1"/>
          <p:nvPr/>
        </p:nvSpPr>
        <p:spPr>
          <a:xfrm>
            <a:off x="1848105" y="1099199"/>
            <a:ext cx="1537058"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900">
                <a:solidFill>
                  <a:srgbClr val="0433FF"/>
                </a:solidFill>
              </a:defRPr>
            </a:lvl1pPr>
          </a:lstStyle>
          <a:p>
            <a:pPr/>
            <a:r>
              <a:t>Example</a:t>
            </a:r>
          </a:p>
        </p:txBody>
      </p:sp>
      <p:sp>
        <p:nvSpPr>
          <p:cNvPr id="479" name="Scenario 1"/>
          <p:cNvSpPr txBox="1"/>
          <p:nvPr/>
        </p:nvSpPr>
        <p:spPr>
          <a:xfrm>
            <a:off x="182736" y="3656182"/>
            <a:ext cx="1388900"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lvl1pPr>
          </a:lstStyle>
          <a:p>
            <a:pPr/>
            <a:r>
              <a:t>Scenario 1</a:t>
            </a:r>
          </a:p>
        </p:txBody>
      </p:sp>
      <p:sp>
        <p:nvSpPr>
          <p:cNvPr id="480" name="Value of a is 2"/>
          <p:cNvSpPr txBox="1"/>
          <p:nvPr/>
        </p:nvSpPr>
        <p:spPr>
          <a:xfrm>
            <a:off x="135955" y="4067359"/>
            <a:ext cx="1695114"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000"/>
            </a:lvl1pPr>
          </a:lstStyle>
          <a:p>
            <a:pPr/>
            <a:r>
              <a:t>Value of a is 2</a:t>
            </a:r>
          </a:p>
        </p:txBody>
      </p:sp>
      <p:sp>
        <p:nvSpPr>
          <p:cNvPr id="481" name="Demo(int a) {…"/>
          <p:cNvSpPr txBox="1"/>
          <p:nvPr/>
        </p:nvSpPr>
        <p:spPr>
          <a:xfrm>
            <a:off x="644849" y="4610454"/>
            <a:ext cx="6757484" cy="2301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425">
                <a:solidFill>
                  <a:srgbClr val="FF9300"/>
                </a:solidFill>
                <a:latin typeface="Courier"/>
                <a:ea typeface="Courier"/>
                <a:cs typeface="Courier"/>
                <a:sym typeface="Courier"/>
              </a:defRPr>
            </a:pPr>
            <a:r>
              <a:t>Demo(int a) {                       </a:t>
            </a:r>
          </a:p>
          <a:p>
            <a:pPr defTabSz="457200">
              <a:defRPr sz="2425">
                <a:solidFill>
                  <a:srgbClr val="FF9300"/>
                </a:solidFill>
                <a:latin typeface="Courier"/>
                <a:ea typeface="Courier"/>
                <a:cs typeface="Courier"/>
                <a:sym typeface="Courier"/>
              </a:defRPr>
            </a:pPr>
            <a:r>
              <a:t>     If (a&gt; 5)</a:t>
            </a:r>
          </a:p>
          <a:p>
            <a:pPr defTabSz="457200">
              <a:defRPr sz="2425">
                <a:solidFill>
                  <a:srgbClr val="222222"/>
                </a:solidFill>
                <a:latin typeface="Courier"/>
                <a:ea typeface="Courier"/>
                <a:cs typeface="Courier"/>
                <a:sym typeface="Courier"/>
              </a:defRPr>
            </a:pPr>
            <a:r>
              <a:t>    	a=a*3</a:t>
            </a:r>
          </a:p>
          <a:p>
            <a:pPr defTabSz="457200">
              <a:defRPr sz="2425">
                <a:solidFill>
                  <a:srgbClr val="222222"/>
                </a:solidFill>
                <a:latin typeface="Courier"/>
                <a:ea typeface="Courier"/>
                <a:cs typeface="Courier"/>
                <a:sym typeface="Courier"/>
              </a:defRPr>
            </a:pPr>
            <a:r>
              <a:t>     </a:t>
            </a:r>
            <a:r>
              <a:rPr>
                <a:solidFill>
                  <a:srgbClr val="FF9300"/>
                </a:solidFill>
              </a:rPr>
              <a:t>Print (a)</a:t>
            </a:r>
            <a:endParaRPr>
              <a:solidFill>
                <a:srgbClr val="FF9300"/>
              </a:solidFill>
            </a:endParaRPr>
          </a:p>
          <a:p>
            <a:pPr defTabSz="457200">
              <a:defRPr sz="2425">
                <a:solidFill>
                  <a:srgbClr val="FF9300"/>
                </a:solidFill>
                <a:latin typeface="Courier"/>
                <a:ea typeface="Courier"/>
                <a:cs typeface="Courier"/>
                <a:sym typeface="Courier"/>
              </a:defRPr>
            </a:pPr>
            <a:r>
              <a:t>    }</a:t>
            </a:r>
          </a:p>
        </p:txBody>
      </p:sp>
      <p:sp>
        <p:nvSpPr>
          <p:cNvPr id="482" name="The code highlighted will be executed.…"/>
          <p:cNvSpPr txBox="1"/>
          <p:nvPr/>
        </p:nvSpPr>
        <p:spPr>
          <a:xfrm>
            <a:off x="3842380" y="4458940"/>
            <a:ext cx="4887952" cy="213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900">
                <a:solidFill>
                  <a:srgbClr val="0433FF"/>
                </a:solidFill>
              </a:defRPr>
            </a:pPr>
            <a:r>
              <a:t>The code highlighted will be executed. </a:t>
            </a:r>
          </a:p>
          <a:p>
            <a:pPr algn="just" defTabSz="457200">
              <a:defRPr sz="1900">
                <a:solidFill>
                  <a:srgbClr val="0433FF"/>
                </a:solidFill>
              </a:defRPr>
            </a:pPr>
          </a:p>
          <a:p>
            <a:pPr algn="just" defTabSz="457200">
              <a:defRPr sz="1900">
                <a:solidFill>
                  <a:srgbClr val="0433FF"/>
                </a:solidFill>
              </a:defRPr>
            </a:pPr>
            <a:r>
              <a:t>Here the outcome of the decision If (a&gt;5) is checked is “No”.</a:t>
            </a:r>
          </a:p>
          <a:p>
            <a:pPr algn="just" defTabSz="457200">
              <a:defRPr sz="1900">
                <a:solidFill>
                  <a:srgbClr val="0433FF"/>
                </a:solidFill>
              </a:defRPr>
            </a:pPr>
          </a:p>
          <a:p>
            <a:pPr algn="just" defTabSz="457200">
              <a:defRPr sz="1900">
                <a:solidFill>
                  <a:srgbClr val="0433FF"/>
                </a:solidFill>
              </a:defRPr>
            </a:pPr>
            <a:r>
              <a:t>Decision Coverage = 50%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Double-click to edit"/>
          <p:cNvSpPr txBox="1"/>
          <p:nvPr>
            <p:ph type="title"/>
          </p:nvPr>
        </p:nvSpPr>
        <p:spPr>
          <a:prstGeom prst="rect">
            <a:avLst/>
          </a:prstGeom>
        </p:spPr>
        <p:txBody>
          <a:bodyPr/>
          <a:lstStyle/>
          <a:p>
            <a:pPr defTabSz="841247">
              <a:defRPr sz="3680"/>
            </a:pPr>
          </a:p>
        </p:txBody>
      </p:sp>
      <p:sp>
        <p:nvSpPr>
          <p:cNvPr id="186" name="Visibility: The design should make all required options and materials for a given function visible without distracting the user with extraneous or redundant data.…"/>
          <p:cNvSpPr txBox="1"/>
          <p:nvPr>
            <p:ph type="body" idx="1"/>
          </p:nvPr>
        </p:nvSpPr>
        <p:spPr>
          <a:xfrm>
            <a:off x="381000" y="1905000"/>
            <a:ext cx="8382000" cy="4191000"/>
          </a:xfrm>
          <a:prstGeom prst="rect">
            <a:avLst/>
          </a:prstGeom>
        </p:spPr>
        <p:txBody>
          <a:bodyPr/>
          <a:lstStyle/>
          <a:p>
            <a:pPr marL="0" indent="0" algn="just" defTabSz="457200">
              <a:spcBef>
                <a:spcPts val="0"/>
              </a:spcBef>
              <a:buClrTx/>
              <a:buSzTx/>
              <a:buNone/>
              <a:defRPr sz="1900"/>
            </a:pPr>
            <a:r>
              <a:rPr b="1"/>
              <a:t>Visibility</a:t>
            </a:r>
            <a:r>
              <a:t>: The design should make all required options and materials for a given function visible without distracting the user with extraneous or redundant data.</a:t>
            </a:r>
            <a:br/>
          </a:p>
          <a:p>
            <a:pPr marL="0" indent="0" algn="just" defTabSz="457200">
              <a:spcBef>
                <a:spcPts val="0"/>
              </a:spcBef>
              <a:buClrTx/>
              <a:buSzTx/>
              <a:buNone/>
              <a:defRPr sz="1900"/>
            </a:pPr>
            <a:r>
              <a:rPr b="1"/>
              <a:t>Feedback</a:t>
            </a:r>
            <a:r>
              <a:t>: The design should keep users informed of actions or interpretation, changes of state or condition, and bugs or exceptions that are relevant and of interest to the user through clear, concise, and unambiguous language familiar to users.</a:t>
            </a:r>
            <a:br/>
          </a:p>
          <a:p>
            <a:pPr marL="0" indent="0" algn="just" defTabSz="457200">
              <a:spcBef>
                <a:spcPts val="0"/>
              </a:spcBef>
              <a:buClrTx/>
              <a:buSzTx/>
              <a:buNone/>
              <a:defRPr sz="1900"/>
            </a:pPr>
            <a:r>
              <a:rPr b="1"/>
              <a:t>Tolerance:</a:t>
            </a:r>
            <a:r>
              <a:t> The design should be flexible and tolerant, decreasing the cost of errors and misuse by allowing undoing and redoing while also preventing bugs wherever possible by tolerating varied inputs and sequences and by interpreting all reasonable actions.</a:t>
            </a:r>
          </a:p>
        </p:txBody>
      </p:sp>
      <p:sp>
        <p:nvSpPr>
          <p:cNvPr id="187" name="Slide Number"/>
          <p:cNvSpPr txBox="1"/>
          <p:nvPr>
            <p:ph type="sldNum" sz="quarter" idx="2"/>
          </p:nvPr>
        </p:nvSpPr>
        <p:spPr>
          <a:xfrm>
            <a:off x="8255176" y="6398260"/>
            <a:ext cx="203024" cy="30734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5" name="Demo(int a) {…"/>
          <p:cNvSpPr txBox="1"/>
          <p:nvPr/>
        </p:nvSpPr>
        <p:spPr>
          <a:xfrm>
            <a:off x="1169093" y="2010793"/>
            <a:ext cx="5934390" cy="199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125">
                <a:solidFill>
                  <a:srgbClr val="222222"/>
                </a:solidFill>
                <a:latin typeface="Courier"/>
                <a:ea typeface="Courier"/>
                <a:cs typeface="Courier"/>
                <a:sym typeface="Courier"/>
              </a:defRPr>
            </a:pPr>
            <a:r>
              <a:t>Demo(int a) {                       </a:t>
            </a:r>
          </a:p>
          <a:p>
            <a:pPr defTabSz="457200">
              <a:defRPr sz="2125">
                <a:solidFill>
                  <a:srgbClr val="222222"/>
                </a:solidFill>
                <a:latin typeface="Courier"/>
                <a:ea typeface="Courier"/>
                <a:cs typeface="Courier"/>
                <a:sym typeface="Courier"/>
              </a:defRPr>
            </a:pPr>
            <a:r>
              <a:t>     If (a&gt; 5)</a:t>
            </a:r>
          </a:p>
          <a:p>
            <a:pPr defTabSz="457200">
              <a:defRPr sz="2125">
                <a:solidFill>
                  <a:srgbClr val="222222"/>
                </a:solidFill>
                <a:latin typeface="Courier"/>
                <a:ea typeface="Courier"/>
                <a:cs typeface="Courier"/>
                <a:sym typeface="Courier"/>
              </a:defRPr>
            </a:pPr>
            <a:r>
              <a:t>    	a=a*3</a:t>
            </a:r>
          </a:p>
          <a:p>
            <a:pPr defTabSz="457200">
              <a:defRPr sz="2125">
                <a:solidFill>
                  <a:srgbClr val="222222"/>
                </a:solidFill>
                <a:latin typeface="Courier"/>
                <a:ea typeface="Courier"/>
                <a:cs typeface="Courier"/>
                <a:sym typeface="Courier"/>
              </a:defRPr>
            </a:pPr>
            <a:r>
              <a:t>     Print (a)</a:t>
            </a:r>
          </a:p>
          <a:p>
            <a:pPr defTabSz="457200">
              <a:defRPr sz="2125">
                <a:solidFill>
                  <a:srgbClr val="222222"/>
                </a:solidFill>
                <a:latin typeface="Courier"/>
                <a:ea typeface="Courier"/>
                <a:cs typeface="Courier"/>
                <a:sym typeface="Courier"/>
              </a:defRPr>
            </a:pPr>
            <a:r>
              <a:t>    }</a:t>
            </a:r>
          </a:p>
        </p:txBody>
      </p:sp>
      <p:sp>
        <p:nvSpPr>
          <p:cNvPr id="486" name="Example"/>
          <p:cNvSpPr txBox="1"/>
          <p:nvPr/>
        </p:nvSpPr>
        <p:spPr>
          <a:xfrm>
            <a:off x="1250023" y="979583"/>
            <a:ext cx="1537058"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900">
                <a:solidFill>
                  <a:srgbClr val="0433FF"/>
                </a:solidFill>
              </a:defRPr>
            </a:lvl1pPr>
          </a:lstStyle>
          <a:p>
            <a:pPr/>
            <a:r>
              <a:t>Example</a:t>
            </a:r>
          </a:p>
        </p:txBody>
      </p:sp>
      <p:sp>
        <p:nvSpPr>
          <p:cNvPr id="487" name="Scenario 1"/>
          <p:cNvSpPr txBox="1"/>
          <p:nvPr/>
        </p:nvSpPr>
        <p:spPr>
          <a:xfrm>
            <a:off x="528294" y="4054903"/>
            <a:ext cx="1388900"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b="1" sz="2000"/>
            </a:lvl1pPr>
          </a:lstStyle>
          <a:p>
            <a:pPr/>
            <a:r>
              <a:t>Scenario 1</a:t>
            </a:r>
          </a:p>
        </p:txBody>
      </p:sp>
      <p:sp>
        <p:nvSpPr>
          <p:cNvPr id="488" name="Value of a is 7"/>
          <p:cNvSpPr txBox="1"/>
          <p:nvPr/>
        </p:nvSpPr>
        <p:spPr>
          <a:xfrm>
            <a:off x="521385" y="4405777"/>
            <a:ext cx="1695114"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000"/>
            </a:lvl1pPr>
          </a:lstStyle>
          <a:p>
            <a:pPr/>
            <a:r>
              <a:t>Value of a is 7</a:t>
            </a:r>
          </a:p>
        </p:txBody>
      </p:sp>
      <p:sp>
        <p:nvSpPr>
          <p:cNvPr id="489" name="Demo(int a) {…"/>
          <p:cNvSpPr txBox="1"/>
          <p:nvPr/>
        </p:nvSpPr>
        <p:spPr>
          <a:xfrm>
            <a:off x="1169093" y="4955421"/>
            <a:ext cx="5934390" cy="1996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125">
                <a:solidFill>
                  <a:srgbClr val="FF9300"/>
                </a:solidFill>
                <a:latin typeface="Courier"/>
                <a:ea typeface="Courier"/>
                <a:cs typeface="Courier"/>
                <a:sym typeface="Courier"/>
              </a:defRPr>
            </a:pPr>
            <a:r>
              <a:t>Demo(int a) {                       </a:t>
            </a:r>
          </a:p>
          <a:p>
            <a:pPr defTabSz="457200">
              <a:defRPr sz="2125">
                <a:solidFill>
                  <a:srgbClr val="FF9300"/>
                </a:solidFill>
                <a:latin typeface="Courier"/>
                <a:ea typeface="Courier"/>
                <a:cs typeface="Courier"/>
                <a:sym typeface="Courier"/>
              </a:defRPr>
            </a:pPr>
            <a:r>
              <a:t>     If (a&gt; 5)</a:t>
            </a:r>
          </a:p>
          <a:p>
            <a:pPr defTabSz="457200">
              <a:defRPr sz="2125">
                <a:solidFill>
                  <a:srgbClr val="222222"/>
                </a:solidFill>
                <a:latin typeface="Courier"/>
                <a:ea typeface="Courier"/>
                <a:cs typeface="Courier"/>
                <a:sym typeface="Courier"/>
              </a:defRPr>
            </a:pPr>
            <a:r>
              <a:t>    	a=a*3</a:t>
            </a:r>
          </a:p>
          <a:p>
            <a:pPr defTabSz="457200">
              <a:defRPr sz="2125">
                <a:solidFill>
                  <a:srgbClr val="222222"/>
                </a:solidFill>
                <a:latin typeface="Courier"/>
                <a:ea typeface="Courier"/>
                <a:cs typeface="Courier"/>
                <a:sym typeface="Courier"/>
              </a:defRPr>
            </a:pPr>
            <a:r>
              <a:t>     </a:t>
            </a:r>
            <a:r>
              <a:rPr>
                <a:solidFill>
                  <a:srgbClr val="FF9300"/>
                </a:solidFill>
              </a:rPr>
              <a:t>Print (a)</a:t>
            </a:r>
            <a:endParaRPr>
              <a:solidFill>
                <a:srgbClr val="FF9300"/>
              </a:solidFill>
            </a:endParaRPr>
          </a:p>
          <a:p>
            <a:pPr defTabSz="457200">
              <a:defRPr sz="2125">
                <a:solidFill>
                  <a:srgbClr val="FF9300"/>
                </a:solidFill>
                <a:latin typeface="Courier"/>
                <a:ea typeface="Courier"/>
                <a:cs typeface="Courier"/>
                <a:sym typeface="Courier"/>
              </a:defRPr>
            </a:pPr>
            <a:r>
              <a:t>    }</a:t>
            </a:r>
          </a:p>
        </p:txBody>
      </p:sp>
      <p:sp>
        <p:nvSpPr>
          <p:cNvPr id="490" name="The code highlighted will be executed.…"/>
          <p:cNvSpPr txBox="1"/>
          <p:nvPr/>
        </p:nvSpPr>
        <p:spPr>
          <a:xfrm>
            <a:off x="4028449" y="4758069"/>
            <a:ext cx="4637039" cy="213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900">
                <a:solidFill>
                  <a:srgbClr val="0433FF"/>
                </a:solidFill>
              </a:defRPr>
            </a:pPr>
            <a:r>
              <a:t>The code highlighted will be executed. </a:t>
            </a:r>
          </a:p>
          <a:p>
            <a:pPr algn="just" defTabSz="457200">
              <a:defRPr sz="1900">
                <a:solidFill>
                  <a:srgbClr val="0433FF"/>
                </a:solidFill>
              </a:defRPr>
            </a:pPr>
          </a:p>
          <a:p>
            <a:pPr algn="just" defTabSz="457200">
              <a:defRPr sz="1900">
                <a:solidFill>
                  <a:srgbClr val="0433FF"/>
                </a:solidFill>
              </a:defRPr>
            </a:pPr>
            <a:r>
              <a:t>Here the outcome of the decision If (a&gt;5) is checked is “Yes”.</a:t>
            </a:r>
          </a:p>
          <a:p>
            <a:pPr algn="just" defTabSz="457200">
              <a:defRPr sz="1900">
                <a:solidFill>
                  <a:srgbClr val="0433FF"/>
                </a:solidFill>
              </a:defRPr>
            </a:pPr>
          </a:p>
          <a:p>
            <a:pPr algn="just" defTabSz="457200">
              <a:defRPr sz="1900">
                <a:solidFill>
                  <a:srgbClr val="0433FF"/>
                </a:solidFill>
              </a:defRPr>
            </a:pPr>
            <a:r>
              <a:t>Decision Coverage = 50%</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2. Branch Coverage"/>
          <p:cNvSpPr txBox="1"/>
          <p:nvPr>
            <p:ph type="title"/>
          </p:nvPr>
        </p:nvSpPr>
        <p:spPr>
          <a:prstGeom prst="rect">
            <a:avLst/>
          </a:prstGeom>
        </p:spPr>
        <p:txBody>
          <a:bodyPr/>
          <a:lstStyle>
            <a:lvl1pPr defTabSz="841247">
              <a:defRPr sz="3680"/>
            </a:lvl1pPr>
          </a:lstStyle>
          <a:p>
            <a:pPr/>
            <a:r>
              <a:t>2. Branch Coverage</a:t>
            </a:r>
          </a:p>
        </p:txBody>
      </p:sp>
      <p:sp>
        <p:nvSpPr>
          <p:cNvPr id="493" name="In this technique, test cases are designed so that each branch from all decision points is traversed at least once. In a flowchart, all edges must be traversed at least once.…"/>
          <p:cNvSpPr txBox="1"/>
          <p:nvPr>
            <p:ph type="body" idx="1"/>
          </p:nvPr>
        </p:nvSpPr>
        <p:spPr>
          <a:xfrm>
            <a:off x="489698" y="1879132"/>
            <a:ext cx="8164604" cy="4191001"/>
          </a:xfrm>
          <a:prstGeom prst="rect">
            <a:avLst/>
          </a:prstGeom>
        </p:spPr>
        <p:txBody>
          <a:bodyPr/>
          <a:lstStyle/>
          <a:p>
            <a:pPr marL="0" indent="0" algn="just" defTabSz="457200">
              <a:spcBef>
                <a:spcPts val="0"/>
              </a:spcBef>
              <a:buClrTx/>
              <a:buSzTx/>
              <a:buNone/>
              <a:defRPr sz="2000"/>
            </a:pPr>
            <a:r>
              <a:t>In this technique, test cases are designed so that each branch from all decision points is traversed at least once. In a flowchart, all edges must be traversed at least once.</a:t>
            </a:r>
          </a:p>
          <a:p>
            <a:pPr marL="0" indent="0" algn="just" defTabSz="457200">
              <a:spcBef>
                <a:spcPts val="0"/>
              </a:spcBef>
              <a:buClrTx/>
              <a:buSzTx/>
              <a:buNone/>
              <a:defRPr sz="2000"/>
            </a:pPr>
          </a:p>
          <a:p>
            <a:pPr marL="0" indent="0" algn="just" defTabSz="457200">
              <a:spcBef>
                <a:spcPts val="0"/>
              </a:spcBef>
              <a:buClrTx/>
              <a:buSzTx/>
              <a:buNone/>
              <a:defRPr sz="2000">
                <a:solidFill>
                  <a:srgbClr val="0433FF"/>
                </a:solidFill>
              </a:defRPr>
            </a:pPr>
            <a:r>
              <a:t>This is like exploring all possible routes on a GPS. If you’re at an intersection, branch testing involves going straight, turning left, and turning right to ensure all paths lead to valid destinations.</a:t>
            </a:r>
          </a:p>
        </p:txBody>
      </p:sp>
      <p:sp>
        <p:nvSpPr>
          <p:cNvPr id="4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 name="Branch Coverage is a white box testing method in which every outcome from a code module(statement or loop) is tested.…"/>
          <p:cNvSpPr txBox="1"/>
          <p:nvPr/>
        </p:nvSpPr>
        <p:spPr>
          <a:xfrm>
            <a:off x="347934" y="913868"/>
            <a:ext cx="8069146" cy="294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82502" indent="-82502" algn="just" defTabSz="457200">
              <a:buSzPct val="100000"/>
              <a:buChar char="-"/>
              <a:defRPr sz="2100"/>
            </a:pPr>
            <a:r>
              <a:t>Branch Coverage is a white box testing method in which every outcome from a code module(statement or loop) is tested.</a:t>
            </a:r>
            <a:br/>
          </a:p>
          <a:p>
            <a:pPr marL="82502" indent="-82502" algn="just" defTabSz="457200">
              <a:buSzPct val="100000"/>
              <a:buChar char="-"/>
              <a:defRPr sz="2100"/>
            </a:pPr>
            <a:r>
              <a:t>The purpose of branch coverage is to ensure that each decision condition from every branch is executed at least once. </a:t>
            </a:r>
            <a:br/>
          </a:p>
          <a:p>
            <a:pPr marL="82502" indent="-82502" algn="just" defTabSz="457200">
              <a:buSzPct val="100000"/>
              <a:buChar char="-"/>
              <a:defRPr sz="2100"/>
            </a:pPr>
            <a:r>
              <a:t>It helps to measure fractions of independent code segments and to find out sections having no branches.</a:t>
            </a:r>
          </a:p>
        </p:txBody>
      </p:sp>
      <p:pic>
        <p:nvPicPr>
          <p:cNvPr id="498" name="Image" descr="Image"/>
          <p:cNvPicPr>
            <a:picLocks noChangeAspect="1"/>
          </p:cNvPicPr>
          <p:nvPr/>
        </p:nvPicPr>
        <p:blipFill>
          <a:blip r:embed="rId2">
            <a:extLst/>
          </a:blip>
          <a:stretch>
            <a:fillRect/>
          </a:stretch>
        </p:blipFill>
        <p:spPr>
          <a:xfrm>
            <a:off x="1277356" y="3737049"/>
            <a:ext cx="6210301" cy="1244601"/>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1" name="Example"/>
          <p:cNvSpPr txBox="1"/>
          <p:nvPr/>
        </p:nvSpPr>
        <p:spPr>
          <a:xfrm>
            <a:off x="995693" y="865431"/>
            <a:ext cx="1487648" cy="95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800">
                <a:solidFill>
                  <a:srgbClr val="0433FF"/>
                </a:solidFill>
              </a:defRPr>
            </a:lvl1pPr>
          </a:lstStyle>
          <a:p>
            <a:pPr/>
            <a:r>
              <a:t>Example</a:t>
            </a:r>
          </a:p>
        </p:txBody>
      </p:sp>
      <p:sp>
        <p:nvSpPr>
          <p:cNvPr id="502" name="Demo(int a) {…"/>
          <p:cNvSpPr txBox="1"/>
          <p:nvPr/>
        </p:nvSpPr>
        <p:spPr>
          <a:xfrm>
            <a:off x="278617" y="1838014"/>
            <a:ext cx="7031848" cy="2377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525">
                <a:solidFill>
                  <a:srgbClr val="222222"/>
                </a:solidFill>
                <a:latin typeface="Courier"/>
                <a:ea typeface="Courier"/>
                <a:cs typeface="Courier"/>
                <a:sym typeface="Courier"/>
              </a:defRPr>
            </a:pPr>
            <a:r>
              <a:t>Demo(int a) {                       </a:t>
            </a:r>
          </a:p>
          <a:p>
            <a:pPr defTabSz="457200">
              <a:defRPr sz="2525">
                <a:solidFill>
                  <a:srgbClr val="222222"/>
                </a:solidFill>
                <a:latin typeface="Courier"/>
                <a:ea typeface="Courier"/>
                <a:cs typeface="Courier"/>
                <a:sym typeface="Courier"/>
              </a:defRPr>
            </a:pPr>
            <a:r>
              <a:t>     If (a&gt; 5)</a:t>
            </a:r>
          </a:p>
          <a:p>
            <a:pPr defTabSz="457200">
              <a:defRPr sz="2525">
                <a:solidFill>
                  <a:srgbClr val="222222"/>
                </a:solidFill>
                <a:latin typeface="Courier"/>
                <a:ea typeface="Courier"/>
                <a:cs typeface="Courier"/>
                <a:sym typeface="Courier"/>
              </a:defRPr>
            </a:pPr>
            <a:r>
              <a:t>    	a=a*3</a:t>
            </a:r>
          </a:p>
          <a:p>
            <a:pPr defTabSz="457200">
              <a:defRPr sz="2525">
                <a:solidFill>
                  <a:srgbClr val="222222"/>
                </a:solidFill>
                <a:latin typeface="Courier"/>
                <a:ea typeface="Courier"/>
                <a:cs typeface="Courier"/>
                <a:sym typeface="Courier"/>
              </a:defRPr>
            </a:pPr>
            <a:r>
              <a:t>     Print (a)</a:t>
            </a:r>
          </a:p>
          <a:p>
            <a:pPr defTabSz="457200">
              <a:defRPr sz="2525">
                <a:solidFill>
                  <a:srgbClr val="222222"/>
                </a:solidFill>
                <a:latin typeface="Courier"/>
                <a:ea typeface="Courier"/>
                <a:cs typeface="Courier"/>
                <a:sym typeface="Courier"/>
              </a:defRPr>
            </a:pPr>
            <a:r>
              <a:t>    }     </a:t>
            </a:r>
          </a:p>
        </p:txBody>
      </p:sp>
      <p:pic>
        <p:nvPicPr>
          <p:cNvPr id="503" name="Image" descr="Image"/>
          <p:cNvPicPr>
            <a:picLocks noChangeAspect="1"/>
          </p:cNvPicPr>
          <p:nvPr/>
        </p:nvPicPr>
        <p:blipFill>
          <a:blip r:embed="rId2">
            <a:extLst/>
          </a:blip>
          <a:stretch>
            <a:fillRect/>
          </a:stretch>
        </p:blipFill>
        <p:spPr>
          <a:xfrm>
            <a:off x="3325069" y="154231"/>
            <a:ext cx="5730994" cy="2771326"/>
          </a:xfrm>
          <a:prstGeom prst="rect">
            <a:avLst/>
          </a:prstGeom>
          <a:ln w="12700">
            <a:miter lim="400000"/>
          </a:ln>
        </p:spPr>
      </p:pic>
      <p:pic>
        <p:nvPicPr>
          <p:cNvPr id="504" name="Image" descr="Image"/>
          <p:cNvPicPr>
            <a:picLocks noChangeAspect="1"/>
          </p:cNvPicPr>
          <p:nvPr/>
        </p:nvPicPr>
        <p:blipFill>
          <a:blip r:embed="rId3">
            <a:extLst/>
          </a:blip>
          <a:stretch>
            <a:fillRect/>
          </a:stretch>
        </p:blipFill>
        <p:spPr>
          <a:xfrm>
            <a:off x="252621" y="4167286"/>
            <a:ext cx="8625560" cy="1633451"/>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7" name="Allows you to validate-all the branches in the code…"/>
          <p:cNvSpPr txBox="1"/>
          <p:nvPr/>
        </p:nvSpPr>
        <p:spPr>
          <a:xfrm>
            <a:off x="-20320" y="1856031"/>
            <a:ext cx="8770473"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30200" indent="-190500" algn="just" defTabSz="457200">
              <a:buClr>
                <a:srgbClr val="222222"/>
              </a:buClr>
              <a:buSzPct val="100000"/>
              <a:buFont typeface="Helvetica"/>
              <a:buChar char="•"/>
              <a:defRPr sz="2200"/>
            </a:pPr>
            <a:r>
              <a:t>Allows you to validate-all the branches in the code</a:t>
            </a:r>
          </a:p>
          <a:p>
            <a:pPr marL="330200" indent="-190500" algn="just" defTabSz="457200">
              <a:buClr>
                <a:srgbClr val="222222"/>
              </a:buClr>
              <a:buSzPct val="100000"/>
              <a:buFont typeface="Helvetica"/>
              <a:buChar char="•"/>
              <a:defRPr sz="2200"/>
            </a:pPr>
            <a:r>
              <a:t>Helps you to ensure that no branched lead to any abnormality of the program’s operation</a:t>
            </a:r>
          </a:p>
          <a:p>
            <a:pPr marL="330200" indent="-190500" algn="just" defTabSz="457200">
              <a:buClr>
                <a:srgbClr val="222222"/>
              </a:buClr>
              <a:buSzPct val="100000"/>
              <a:buFont typeface="Helvetica"/>
              <a:buChar char="•"/>
              <a:defRPr sz="2200"/>
            </a:pPr>
            <a:r>
              <a:t>Branch coverage method removes issues which happen because of statement coverage testing</a:t>
            </a:r>
          </a:p>
          <a:p>
            <a:pPr marL="330200" indent="-190500" algn="just" defTabSz="457200">
              <a:buClr>
                <a:srgbClr val="222222"/>
              </a:buClr>
              <a:buSzPct val="100000"/>
              <a:buFont typeface="Helvetica"/>
              <a:buChar char="•"/>
              <a:defRPr sz="2200"/>
            </a:pPr>
            <a:r>
              <a:t>Allows you to find those areas which are not tested by other testing methods</a:t>
            </a:r>
          </a:p>
          <a:p>
            <a:pPr marL="330200" indent="-190500" algn="just" defTabSz="457200">
              <a:buClr>
                <a:srgbClr val="222222"/>
              </a:buClr>
              <a:buSzPct val="100000"/>
              <a:buFont typeface="Helvetica"/>
              <a:buChar char="•"/>
              <a:defRPr sz="2200"/>
            </a:pPr>
            <a:r>
              <a:t>It allows you to find a quantitative measure of code coverage</a:t>
            </a:r>
          </a:p>
          <a:p>
            <a:pPr marL="330200" indent="-190500" algn="just" defTabSz="457200">
              <a:buClr>
                <a:srgbClr val="222222"/>
              </a:buClr>
              <a:buSzPct val="100000"/>
              <a:buFont typeface="Helvetica"/>
              <a:buChar char="•"/>
              <a:defRPr sz="2200"/>
            </a:pPr>
            <a:r>
              <a:t>Branch coverage ignores branches inside the Boolean expressions</a:t>
            </a:r>
          </a:p>
          <a:p>
            <a:pPr algn="just" defTabSz="457200">
              <a:defRPr sz="2200"/>
            </a:pPr>
          </a:p>
        </p:txBody>
      </p:sp>
      <p:sp>
        <p:nvSpPr>
          <p:cNvPr id="508" name="Advantages"/>
          <p:cNvSpPr txBox="1"/>
          <p:nvPr/>
        </p:nvSpPr>
        <p:spPr>
          <a:xfrm>
            <a:off x="532326" y="953002"/>
            <a:ext cx="2518951" cy="637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600"/>
            </a:lvl1pPr>
          </a:lstStyle>
          <a:p>
            <a:pPr/>
            <a:r>
              <a:t>Advantages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3. Path coverage"/>
          <p:cNvSpPr txBox="1"/>
          <p:nvPr>
            <p:ph type="title"/>
          </p:nvPr>
        </p:nvSpPr>
        <p:spPr>
          <a:xfrm>
            <a:off x="1219200" y="421525"/>
            <a:ext cx="6705600" cy="633413"/>
          </a:xfrm>
          <a:prstGeom prst="rect">
            <a:avLst/>
          </a:prstGeom>
        </p:spPr>
        <p:txBody>
          <a:bodyPr/>
          <a:lstStyle>
            <a:lvl1pPr defTabSz="841247">
              <a:defRPr sz="3680"/>
            </a:lvl1pPr>
          </a:lstStyle>
          <a:p>
            <a:pPr/>
            <a:r>
              <a:t>3. Path coverage</a:t>
            </a:r>
          </a:p>
        </p:txBody>
      </p:sp>
      <p:sp>
        <p:nvSpPr>
          <p:cNvPr id="511" name="We will write the flow graphs and test all independent paths.…"/>
          <p:cNvSpPr txBox="1"/>
          <p:nvPr>
            <p:ph type="body" idx="1"/>
          </p:nvPr>
        </p:nvSpPr>
        <p:spPr>
          <a:xfrm>
            <a:off x="325985" y="1116055"/>
            <a:ext cx="8583282" cy="5697301"/>
          </a:xfrm>
          <a:prstGeom prst="rect">
            <a:avLst/>
          </a:prstGeom>
        </p:spPr>
        <p:txBody>
          <a:bodyPr/>
          <a:lstStyle/>
          <a:p>
            <a:pPr marL="101318" indent="-101318" algn="just" defTabSz="457200">
              <a:spcBef>
                <a:spcPts val="0"/>
              </a:spcBef>
              <a:buClrTx/>
              <a:buSzPct val="100000"/>
              <a:defRPr sz="2100"/>
            </a:pPr>
            <a:r>
              <a:t>We will write the flow graphs and test all independent paths. </a:t>
            </a:r>
          </a:p>
          <a:p>
            <a:pPr marL="101318" indent="-101318" algn="just" defTabSz="457200">
              <a:spcBef>
                <a:spcPts val="0"/>
              </a:spcBef>
              <a:buClrTx/>
              <a:buSzPct val="100000"/>
              <a:defRPr sz="2100"/>
            </a:pPr>
            <a:r>
              <a:t>Writing the flow graph implies that flow graphs are representing the flow of the program and also show how every program is added with one another as we can see in the below image:</a:t>
            </a:r>
          </a:p>
          <a:p>
            <a:pPr marL="101318" indent="-101318" algn="just" defTabSz="457200">
              <a:spcBef>
                <a:spcPts val="0"/>
              </a:spcBef>
              <a:buClrTx/>
              <a:buSzPct val="100000"/>
              <a:defRPr sz="2100"/>
            </a:pPr>
          </a:p>
          <a:p>
            <a:pPr marL="101318" indent="-101318" algn="just" defTabSz="457200">
              <a:spcBef>
                <a:spcPts val="0"/>
              </a:spcBef>
              <a:buClrTx/>
              <a:buSzPct val="100000"/>
              <a:defRPr sz="2100"/>
            </a:pPr>
          </a:p>
        </p:txBody>
      </p:sp>
      <p:pic>
        <p:nvPicPr>
          <p:cNvPr id="512" name="Image" descr="Image"/>
          <p:cNvPicPr>
            <a:picLocks noChangeAspect="1"/>
          </p:cNvPicPr>
          <p:nvPr/>
        </p:nvPicPr>
        <p:blipFill>
          <a:blip r:embed="rId2">
            <a:extLst/>
          </a:blip>
          <a:stretch>
            <a:fillRect/>
          </a:stretch>
        </p:blipFill>
        <p:spPr>
          <a:xfrm>
            <a:off x="325985" y="1116055"/>
            <a:ext cx="4997908" cy="3401223"/>
          </a:xfrm>
          <a:prstGeom prst="rect">
            <a:avLst/>
          </a:prstGeom>
          <a:ln w="12700">
            <a:miter lim="400000"/>
          </a:ln>
        </p:spPr>
      </p:pic>
      <p:sp>
        <p:nvSpPr>
          <p:cNvPr id="5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4" name="Test all the independent paths implies that suppose a path from main() to function G, first set the parameters and test if the program is correct in that particular path, and in the same way test all other paths and fix the bugs."/>
          <p:cNvSpPr txBox="1"/>
          <p:nvPr/>
        </p:nvSpPr>
        <p:spPr>
          <a:xfrm>
            <a:off x="5488696" y="2603709"/>
            <a:ext cx="3336543" cy="242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defTabSz="457200">
              <a:defRPr sz="1900"/>
            </a:lvl1pPr>
          </a:lstStyle>
          <a:p>
            <a:pPr/>
            <a:r>
              <a:t>Test all the independent paths implies that suppose a path from main() to function G, first set the parameters and test if the program is correct in that particular path, and in the same way test all other paths and fix the bugs.</a:t>
            </a:r>
          </a:p>
        </p:txBody>
      </p:sp>
      <p:sp>
        <p:nvSpPr>
          <p:cNvPr id="515" name="This would be like a postman ensuring they can deliver mail to every house on their route. They need to make sure every possible path is covered."/>
          <p:cNvSpPr txBox="1"/>
          <p:nvPr/>
        </p:nvSpPr>
        <p:spPr>
          <a:xfrm>
            <a:off x="5073791" y="5045237"/>
            <a:ext cx="3895516"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800">
                <a:solidFill>
                  <a:srgbClr val="0433FF"/>
                </a:solidFill>
              </a:defRPr>
            </a:pPr>
            <a:r>
              <a:t>This would be like a postman ensuring they can deliver mail to every house on their route. They need to make sure every possible path is covered.</a:t>
            </a:r>
            <a:b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4. Loop coverage"/>
          <p:cNvSpPr txBox="1"/>
          <p:nvPr>
            <p:ph type="title"/>
          </p:nvPr>
        </p:nvSpPr>
        <p:spPr>
          <a:prstGeom prst="rect">
            <a:avLst/>
          </a:prstGeom>
        </p:spPr>
        <p:txBody>
          <a:bodyPr/>
          <a:lstStyle>
            <a:lvl1pPr defTabSz="841247">
              <a:defRPr sz="3680"/>
            </a:lvl1pPr>
          </a:lstStyle>
          <a:p>
            <a:pPr/>
            <a:r>
              <a:t>4. Loop coverage</a:t>
            </a:r>
          </a:p>
        </p:txBody>
      </p:sp>
      <p:sp>
        <p:nvSpPr>
          <p:cNvPr id="518" name="We will test the loops such as while, for, and do-while, etc. and also check for ending condition if working correctly and if the size of the conditions is enough.…"/>
          <p:cNvSpPr txBox="1"/>
          <p:nvPr>
            <p:ph type="body" idx="1"/>
          </p:nvPr>
        </p:nvSpPr>
        <p:spPr>
          <a:xfrm>
            <a:off x="381000" y="1821838"/>
            <a:ext cx="8382000" cy="4191001"/>
          </a:xfrm>
          <a:prstGeom prst="rect">
            <a:avLst/>
          </a:prstGeom>
        </p:spPr>
        <p:txBody>
          <a:bodyPr/>
          <a:lstStyle/>
          <a:p>
            <a:pPr marL="102268" indent="-102268" algn="just" defTabSz="388620">
              <a:spcBef>
                <a:spcPts val="0"/>
              </a:spcBef>
              <a:buClrTx/>
              <a:buSzPct val="100000"/>
              <a:defRPr sz="1955"/>
            </a:pPr>
            <a:r>
              <a:t>We will test the loops such as while, for, and do-while, etc. and also check for ending condition if working correctly and if the size of the conditions is enough.</a:t>
            </a:r>
            <a:br/>
          </a:p>
          <a:p>
            <a:pPr marL="102268" indent="-102268" algn="just" defTabSz="388620">
              <a:spcBef>
                <a:spcPts val="0"/>
              </a:spcBef>
              <a:buClrTx/>
              <a:buSzPct val="100000"/>
              <a:defRPr sz="1955"/>
            </a:pPr>
            <a:r>
              <a:t>For example: we have one program where the developers have given about 50,000 loops.</a:t>
            </a:r>
            <a:br/>
          </a:p>
          <a:p>
            <a:pPr marL="102268" indent="-102268" algn="just" defTabSz="388620">
              <a:spcBef>
                <a:spcPts val="0"/>
              </a:spcBef>
              <a:buClrTx/>
              <a:buSzPct val="100000"/>
              <a:defRPr sz="1955"/>
            </a:pPr>
            <a:r>
              <a:t>We cannot test this program manually for all the 50,000 loops cycle. </a:t>
            </a:r>
            <a:br/>
          </a:p>
          <a:p>
            <a:pPr marL="102268" indent="-102268" algn="just" defTabSz="388620">
              <a:spcBef>
                <a:spcPts val="0"/>
              </a:spcBef>
              <a:buClrTx/>
              <a:buSzPct val="100000"/>
              <a:defRPr sz="1955"/>
            </a:pPr>
            <a:r>
              <a:t>So we write a small program that helps for all 50,000 cycles, as we can see in the below program, that test P is written in the similar language as the source code program, and this is known as a Unit test. </a:t>
            </a:r>
            <a:br/>
          </a:p>
          <a:p>
            <a:pPr marL="102268" indent="-102268" algn="just" defTabSz="388620">
              <a:spcBef>
                <a:spcPts val="0"/>
              </a:spcBef>
              <a:buClrTx/>
              <a:buSzPct val="100000"/>
              <a:defRPr sz="1955"/>
            </a:pPr>
            <a:r>
              <a:t> It is written by the developers only.</a:t>
            </a:r>
          </a:p>
        </p:txBody>
      </p:sp>
      <p:sp>
        <p:nvSpPr>
          <p:cNvPr id="5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Double-click to edit"/>
          <p:cNvSpPr txBox="1"/>
          <p:nvPr>
            <p:ph type="body" idx="1"/>
          </p:nvPr>
        </p:nvSpPr>
        <p:spPr>
          <a:xfrm>
            <a:off x="-43576" y="1264896"/>
            <a:ext cx="8221440" cy="5149850"/>
          </a:xfrm>
          <a:prstGeom prst="rect">
            <a:avLst/>
          </a:prstGeom>
        </p:spPr>
        <p:txBody>
          <a:bodyPr/>
          <a:lstStyle/>
          <a:p>
            <a:pPr/>
          </a:p>
        </p:txBody>
      </p:sp>
      <p:pic>
        <p:nvPicPr>
          <p:cNvPr id="522" name="Image" descr="Image"/>
          <p:cNvPicPr>
            <a:picLocks noChangeAspect="1"/>
          </p:cNvPicPr>
          <p:nvPr/>
        </p:nvPicPr>
        <p:blipFill>
          <a:blip r:embed="rId2">
            <a:extLst/>
          </a:blip>
          <a:stretch>
            <a:fillRect/>
          </a:stretch>
        </p:blipFill>
        <p:spPr>
          <a:xfrm>
            <a:off x="-43576" y="1264896"/>
            <a:ext cx="3565872" cy="3730577"/>
          </a:xfrm>
          <a:prstGeom prst="rect">
            <a:avLst/>
          </a:prstGeom>
          <a:ln w="12700">
            <a:miter lim="400000"/>
          </a:ln>
        </p:spPr>
      </p:pic>
      <p:sp>
        <p:nvSpPr>
          <p:cNvPr id="5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4" name="We have various requirements such as 1, 2, 3, 4. And then, the developer writes the programs such as program 1,2,3,4 for the parallel conditions. Here the application contains the 100s line of codes.…"/>
          <p:cNvSpPr txBox="1"/>
          <p:nvPr/>
        </p:nvSpPr>
        <p:spPr>
          <a:xfrm>
            <a:off x="4015994" y="1000100"/>
            <a:ext cx="4892676" cy="567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r>
              <a:t>We have various requirements such as 1, 2, 3, 4. And then, the developer writes the programs such as program 1,2,3,4 for the parallel conditions. Here the application contains the 100s line of codes.</a:t>
            </a:r>
            <a:br/>
          </a:p>
          <a:p>
            <a:pPr algn="just" defTabSz="457200">
              <a:defRPr sz="1800"/>
            </a:pPr>
            <a:r>
              <a:t>The developer will do the white box testing, and they will test all the five programs line by line of code to find the bug. If they found any bug in any of the programs, they will correct it. And they again have to test the system then this process contains lots of time and effort and slows down the product release time.</a:t>
            </a:r>
            <a:br/>
          </a:p>
          <a:p>
            <a:pPr algn="just" defTabSz="457200">
              <a:defRPr sz="1800"/>
            </a:pPr>
            <a:r>
              <a:t>Now, suppose we have another case, where the clients want to modify the requirements, then the developer will do the required changes and test all four program again, which take lots of time and efforts.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hese issues can be resolved in the following ways:…"/>
          <p:cNvSpPr txBox="1"/>
          <p:nvPr>
            <p:ph type="body" idx="1"/>
          </p:nvPr>
        </p:nvSpPr>
        <p:spPr>
          <a:xfrm>
            <a:off x="325857" y="663819"/>
            <a:ext cx="8492286" cy="5334001"/>
          </a:xfrm>
          <a:prstGeom prst="rect">
            <a:avLst/>
          </a:prstGeom>
        </p:spPr>
        <p:txBody>
          <a:bodyPr/>
          <a:lstStyle/>
          <a:p>
            <a:pPr marL="0" indent="0" algn="just" defTabSz="402336">
              <a:spcBef>
                <a:spcPts val="0"/>
              </a:spcBef>
              <a:buClrTx/>
              <a:buSzTx/>
              <a:buNone/>
              <a:defRPr sz="1936"/>
            </a:pPr>
            <a:r>
              <a:t>These issues can be resolved in the following ways:</a:t>
            </a:r>
            <a:br/>
          </a:p>
          <a:p>
            <a:pPr marL="0" indent="0" algn="just" defTabSz="402336">
              <a:spcBef>
                <a:spcPts val="0"/>
              </a:spcBef>
              <a:buClrTx/>
              <a:buSzTx/>
              <a:buNone/>
              <a:defRPr sz="1936"/>
            </a:pPr>
            <a:r>
              <a:t>In this, we will write test for a similar program where the developer writes these test code in the related language as the source code. Then they execute these test code, which is also known as </a:t>
            </a:r>
            <a:r>
              <a:rPr b="1"/>
              <a:t>unit test programs</a:t>
            </a:r>
            <a:r>
              <a:t>. These test programs linked to the main program and implemented as programs.</a:t>
            </a:r>
            <a:br/>
            <a:br/>
          </a:p>
        </p:txBody>
      </p:sp>
      <p:pic>
        <p:nvPicPr>
          <p:cNvPr id="527" name="Image" descr="Image"/>
          <p:cNvPicPr>
            <a:picLocks noChangeAspect="1"/>
          </p:cNvPicPr>
          <p:nvPr/>
        </p:nvPicPr>
        <p:blipFill>
          <a:blip r:embed="rId2">
            <a:extLst/>
          </a:blip>
          <a:stretch>
            <a:fillRect/>
          </a:stretch>
        </p:blipFill>
        <p:spPr>
          <a:xfrm>
            <a:off x="325857" y="663819"/>
            <a:ext cx="4036406" cy="3133987"/>
          </a:xfrm>
          <a:prstGeom prst="rect">
            <a:avLst/>
          </a:prstGeom>
          <a:ln w="12700">
            <a:miter lim="400000"/>
          </a:ln>
        </p:spPr>
      </p:pic>
      <p:sp>
        <p:nvSpPr>
          <p:cNvPr id="5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9" name="Therefore, if there is any requirement of modification or bug in the code, then the developer makes the adjustment both in the main program and the test program and then executes the test program."/>
          <p:cNvSpPr txBox="1"/>
          <p:nvPr/>
        </p:nvSpPr>
        <p:spPr>
          <a:xfrm>
            <a:off x="4460478" y="3509534"/>
            <a:ext cx="4309384" cy="184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defTabSz="457200">
              <a:defRPr sz="1900"/>
            </a:lvl1pPr>
          </a:lstStyle>
          <a:p>
            <a:pPr/>
            <a:r>
              <a:t>Therefore, if there is any requirement of modification or bug in the code, then the developer makes the adjustment both in the main program and the test program and then executes the test program.</a:t>
            </a:r>
          </a:p>
        </p:txBody>
      </p:sp>
      <p:sp>
        <p:nvSpPr>
          <p:cNvPr id="530" name="This is like checking a playlist on repeat. You want to ensure it loops back to the first song correctly after the last song finishes."/>
          <p:cNvSpPr txBox="1"/>
          <p:nvPr/>
        </p:nvSpPr>
        <p:spPr>
          <a:xfrm>
            <a:off x="431" y="5982978"/>
            <a:ext cx="8492287"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77825" indent="-238125" algn="just" defTabSz="457200">
              <a:buClr>
                <a:srgbClr val="333333"/>
              </a:buClr>
              <a:buSzPct val="100000"/>
              <a:buFont typeface="Helvetica"/>
              <a:buChar char="•"/>
              <a:defRPr sz="1800">
                <a:solidFill>
                  <a:srgbClr val="0433FF"/>
                </a:solidFill>
              </a:defRPr>
            </a:lvl1pPr>
          </a:lstStyle>
          <a:p>
            <a:pPr/>
            <a:r>
              <a:t>This is like checking a playlist on repeat. You want to ensure it loops back to the first song correctly after the last song finishes.</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3" name="What to Verify in White Box Testing?"/>
          <p:cNvSpPr txBox="1"/>
          <p:nvPr/>
        </p:nvSpPr>
        <p:spPr>
          <a:xfrm>
            <a:off x="677106" y="178065"/>
            <a:ext cx="6443134" cy="1031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100"/>
            </a:lvl1pPr>
          </a:lstStyle>
          <a:p>
            <a:pPr/>
            <a:r>
              <a:t>What to Verify in White Box Testing?</a:t>
            </a:r>
          </a:p>
        </p:txBody>
      </p:sp>
      <p:pic>
        <p:nvPicPr>
          <p:cNvPr id="534" name="Image" descr="Image"/>
          <p:cNvPicPr>
            <a:picLocks noChangeAspect="1"/>
          </p:cNvPicPr>
          <p:nvPr/>
        </p:nvPicPr>
        <p:blipFill>
          <a:blip r:embed="rId2">
            <a:extLst/>
          </a:blip>
          <a:stretch>
            <a:fillRect/>
          </a:stretch>
        </p:blipFill>
        <p:spPr>
          <a:xfrm>
            <a:off x="626481" y="799180"/>
            <a:ext cx="6916254" cy="1908887"/>
          </a:xfrm>
          <a:prstGeom prst="rect">
            <a:avLst/>
          </a:prstGeom>
          <a:ln w="12700">
            <a:miter lim="400000"/>
          </a:ln>
        </p:spPr>
      </p:pic>
      <p:sp>
        <p:nvSpPr>
          <p:cNvPr id="535" name="Code Paths: This is like checking every chapter in the book. You must ensure every part of the code is visited and works correctly.…"/>
          <p:cNvSpPr txBox="1"/>
          <p:nvPr/>
        </p:nvSpPr>
        <p:spPr>
          <a:xfrm>
            <a:off x="41765" y="2298716"/>
            <a:ext cx="8843691" cy="466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700"/>
            </a:pPr>
            <a:r>
              <a:rPr b="1"/>
              <a:t>Code Paths</a:t>
            </a:r>
            <a:r>
              <a:t>: This is like checking every chapter in the book. You must ensure every part of the code is visited and works correctly.</a:t>
            </a:r>
            <a:br/>
          </a:p>
          <a:p>
            <a:pPr marL="377825" indent="-238125" algn="just" defTabSz="457200">
              <a:buClr>
                <a:srgbClr val="333333"/>
              </a:buClr>
              <a:buSzPct val="100000"/>
              <a:buFont typeface="Helvetica"/>
              <a:buChar char="•"/>
              <a:defRPr sz="1700"/>
            </a:pPr>
            <a:r>
              <a:rPr b="1"/>
              <a:t>Loops</a:t>
            </a:r>
            <a:r>
              <a:t>: This is like checking if the book has any repeated chapters. In code, loops are parts that can run multiple times. You must ensure these loops work correctly and don’t repeat forever.</a:t>
            </a:r>
            <a:br/>
          </a:p>
          <a:p>
            <a:pPr marL="377825" indent="-238125" algn="just" defTabSz="457200">
              <a:buClr>
                <a:srgbClr val="333333"/>
              </a:buClr>
              <a:buSzPct val="100000"/>
              <a:buFont typeface="Helvetica"/>
              <a:buChar char="•"/>
              <a:defRPr sz="1700"/>
            </a:pPr>
            <a:r>
              <a:rPr b="1"/>
              <a:t>Conditions</a:t>
            </a:r>
            <a:r>
              <a:t>: This is like checking if the book has twists and turns. In code, conditions can change what the software does. You need to ensure that every possible outcome of these conditions is tested.</a:t>
            </a:r>
            <a:br/>
          </a:p>
          <a:p>
            <a:pPr marL="377825" indent="-238125" algn="just" defTabSz="457200">
              <a:buClr>
                <a:srgbClr val="333333"/>
              </a:buClr>
              <a:buSzPct val="100000"/>
              <a:buFont typeface="Helvetica"/>
              <a:buChar char="•"/>
              <a:defRPr sz="1700"/>
            </a:pPr>
            <a:r>
              <a:rPr b="1"/>
              <a:t>Inputs and Outputs</a:t>
            </a:r>
            <a:r>
              <a:t>: This is like checking the start and end of the book. You need to ensure that for every input (start), the software produces the correct output (end).</a:t>
            </a:r>
            <a:br/>
          </a:p>
          <a:p>
            <a:pPr marL="377825" indent="-238125" algn="just" defTabSz="457200">
              <a:buClr>
                <a:srgbClr val="333333"/>
              </a:buClr>
              <a:buSzPct val="100000"/>
              <a:buFont typeface="Helvetica"/>
              <a:buChar char="•"/>
              <a:defRPr sz="1700"/>
            </a:pPr>
            <a:r>
              <a:rPr b="1"/>
              <a:t>Individual Parts</a:t>
            </a:r>
            <a:r>
              <a:t>: This is like checking every character in the book. In code, these are the individual functions or objects. You need to make sure each one works correctly on its own.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lide Number"/>
          <p:cNvSpPr txBox="1"/>
          <p:nvPr>
            <p:ph type="sldNum" sz="quarter" idx="2"/>
          </p:nvPr>
        </p:nvSpPr>
        <p:spPr>
          <a:xfrm>
            <a:off x="8664428" y="6461759"/>
            <a:ext cx="174772" cy="2438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0" name="Coding"/>
          <p:cNvSpPr txBox="1"/>
          <p:nvPr/>
        </p:nvSpPr>
        <p:spPr>
          <a:xfrm>
            <a:off x="1187192" y="1075582"/>
            <a:ext cx="1552983" cy="1183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600"/>
            </a:lvl1pPr>
          </a:lstStyle>
          <a:p>
            <a:pPr/>
            <a:r>
              <a:t>Coding</a:t>
            </a:r>
          </a:p>
        </p:txBody>
      </p:sp>
      <p:sp>
        <p:nvSpPr>
          <p:cNvPr id="191" name="- The coding is the process of transforming the design of a system into a computer language format.…"/>
          <p:cNvSpPr txBox="1"/>
          <p:nvPr/>
        </p:nvSpPr>
        <p:spPr>
          <a:xfrm>
            <a:off x="331476" y="1904601"/>
            <a:ext cx="8630357" cy="438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r>
              <a:t>- The coding is the process of transforming the design of a system into a computer language format. </a:t>
            </a:r>
          </a:p>
          <a:p>
            <a:pPr algn="just" defTabSz="457200">
              <a:defRPr sz="1800"/>
            </a:pPr>
            <a:br/>
            <a:r>
              <a:t>- This coding phase of software development is concerned with software translating design specification into the source code.</a:t>
            </a:r>
            <a:br/>
          </a:p>
          <a:p>
            <a:pPr algn="just" defTabSz="457200">
              <a:defRPr sz="1800"/>
            </a:pPr>
            <a:r>
              <a:t>- It is necessary to write source code &amp; internal documentation so that conformance of the code to its specification can be easily verified.</a:t>
            </a:r>
          </a:p>
          <a:p>
            <a:pPr algn="just" defTabSz="457200">
              <a:defRPr sz="1800"/>
            </a:pPr>
          </a:p>
          <a:p>
            <a:pPr algn="just" defTabSz="457200">
              <a:defRPr sz="1700"/>
            </a:pPr>
            <a:r>
              <a:t>- Coding is done by the coder or programmers who are independent people than the designer. </a:t>
            </a:r>
          </a:p>
          <a:p>
            <a:pPr algn="just" defTabSz="457200">
              <a:defRPr sz="1700"/>
            </a:pPr>
          </a:p>
          <a:p>
            <a:pPr algn="just" defTabSz="457200">
              <a:defRPr sz="1700"/>
            </a:pPr>
            <a:r>
              <a:t>- The goal is not to reduce the effort and cost of the coding phase, but to cut to the cost of a later stage. </a:t>
            </a:r>
          </a:p>
          <a:p>
            <a:pPr algn="just" defTabSz="457200">
              <a:defRPr sz="1700"/>
            </a:pPr>
          </a:p>
          <a:p>
            <a:pPr algn="just" defTabSz="457200">
              <a:defRPr sz="1700"/>
            </a:pPr>
            <a:r>
              <a:t>- The cost of testing and maintenance can be significantly reduced with efficient coding.</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538" name="Table 1"/>
          <p:cNvGraphicFramePr/>
          <p:nvPr/>
        </p:nvGraphicFramePr>
        <p:xfrm>
          <a:off x="221393" y="221668"/>
          <a:ext cx="8713914" cy="618490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4493486"/>
                <a:gridCol w="4207726"/>
              </a:tblGrid>
              <a:tr h="787400">
                <a:tc>
                  <a:txBody>
                    <a:bodyPr/>
                    <a:lstStyle/>
                    <a:p>
                      <a:pPr algn="ctr" defTabSz="457200">
                        <a:defRPr sz="1800"/>
                      </a:pPr>
                      <a:r>
                        <a:rPr sz="1600"/>
                        <a:t>Advantages</a:t>
                      </a:r>
                    </a:p>
                  </a:txBody>
                  <a:tcPr marL="266700" marR="266700" marT="266700" marB="266700" anchor="ctr" anchorCtr="0" horzOverflow="overflow"/>
                </a:tc>
                <a:tc>
                  <a:txBody>
                    <a:bodyPr/>
                    <a:lstStyle/>
                    <a:p>
                      <a:pPr algn="ctr" defTabSz="457200">
                        <a:defRPr sz="1800"/>
                      </a:pPr>
                      <a:r>
                        <a:rPr sz="1600"/>
                        <a:t>Limitations</a:t>
                      </a:r>
                    </a:p>
                  </a:txBody>
                  <a:tcPr marL="0" marR="0" marT="0" marB="0" anchor="ctr" anchorCtr="0" horzOverflow="overflow"/>
                </a:tc>
              </a:tr>
              <a:tr h="1244600">
                <a:tc>
                  <a:txBody>
                    <a:bodyPr/>
                    <a:lstStyle/>
                    <a:p>
                      <a:pPr algn="just" defTabSz="457200">
                        <a:defRPr sz="1600"/>
                      </a:pPr>
                      <a:r>
                        <a:rPr b="1"/>
                        <a:t>Thorough Testing:</a:t>
                      </a:r>
                      <a:r>
                        <a:t> Like reading every chapter of a book, White Box Testing checks every part of the code, making it very thorough.</a:t>
                      </a:r>
                    </a:p>
                  </a:txBody>
                  <a:tcPr marL="0" marR="0" marT="0" marB="0" anchor="t" anchorCtr="0" horzOverflow="overflow"/>
                </a:tc>
                <a:tc>
                  <a:txBody>
                    <a:bodyPr/>
                    <a:lstStyle/>
                    <a:p>
                      <a:pPr algn="just" defTabSz="457200">
                        <a:defRPr sz="1600"/>
                      </a:pPr>
                      <a:r>
                        <a:rPr b="1"/>
                        <a:t>Complexity:</a:t>
                      </a:r>
                      <a:r>
                        <a:t> Just like a book can be hard to understand if it’s written in a difficult language, White Box Testing can be complex because it requires understanding the code.</a:t>
                      </a:r>
                    </a:p>
                  </a:txBody>
                  <a:tcPr marL="0" marR="0" marT="0" marB="0" anchor="t" anchorCtr="0" horzOverflow="overflow"/>
                </a:tc>
              </a:tr>
              <a:tr h="1219200">
                <a:tc>
                  <a:txBody>
                    <a:bodyPr/>
                    <a:lstStyle/>
                    <a:p>
                      <a:pPr algn="just" defTabSz="457200">
                        <a:defRPr sz="1600"/>
                      </a:pPr>
                      <a:r>
                        <a:rPr b="1"/>
                        <a:t>Early Bug Detection:</a:t>
                      </a:r>
                      <a:r>
                        <a:t> Like spotting a typo in the first few pages of a book, White Box Testing can find bugs early in the development process, which makes them cheaper and easier to fix.</a:t>
                      </a:r>
                    </a:p>
                  </a:txBody>
                  <a:tcPr marL="0" marR="0" marT="0" marB="0" anchor="t" anchorCtr="0" horzOverflow="overflow"/>
                </a:tc>
                <a:tc>
                  <a:txBody>
                    <a:bodyPr/>
                    <a:lstStyle/>
                    <a:p>
                      <a:pPr algn="just" defTabSz="457200">
                        <a:defRPr sz="1600"/>
                      </a:pPr>
                      <a:r>
                        <a:rPr b="1"/>
                        <a:t>Time-Consuming:</a:t>
                      </a:r>
                      <a:r>
                        <a:t> Just like reading a long book can take a lot of time, White Box Testing can be time-consuming because it’s so thorough.</a:t>
                      </a:r>
                    </a:p>
                  </a:txBody>
                  <a:tcPr marL="0" marR="0" marT="0" marB="0" anchor="t" anchorCtr="0" horzOverflow="overflow"/>
                </a:tc>
              </a:tr>
              <a:tr h="1701800">
                <a:tc>
                  <a:txBody>
                    <a:bodyPr/>
                    <a:lstStyle/>
                    <a:p>
                      <a:pPr algn="just" defTabSz="457200">
                        <a:defRPr sz="1600"/>
                      </a:pPr>
                      <a:r>
                        <a:rPr b="1"/>
                        <a:t>Improves Security:</a:t>
                      </a:r>
                      <a:r>
                        <a:t> Like a book review that warns about inappropriate content, White Box Testing can find security issues in the code, helping to make the software more secure.</a:t>
                      </a:r>
                    </a:p>
                  </a:txBody>
                  <a:tcPr marL="0" marR="0" marT="0" marB="0" anchor="t" anchorCtr="0" horzOverflow="overflow"/>
                </a:tc>
                <a:tc>
                  <a:txBody>
                    <a:bodyPr/>
                    <a:lstStyle/>
                    <a:p>
                      <a:pPr algn="just" defTabSz="457200">
                        <a:defRPr sz="1600"/>
                      </a:pPr>
                      <a:r>
                        <a:rPr b="1"/>
                        <a:t>Requires Expertise:</a:t>
                      </a:r>
                      <a:r>
                        <a:t> Just like understanding a book written in an old or foreign language requires special knowledge, White Box Testing requires a deep understanding of coding and implementation.</a:t>
                      </a:r>
                    </a:p>
                  </a:txBody>
                  <a:tcPr marL="0" marR="0" marT="0" marB="0" anchor="t" anchorCtr="0" horzOverflow="overflow"/>
                </a:tc>
              </a:tr>
              <a:tr h="1219200">
                <a:tc>
                  <a:txBody>
                    <a:bodyPr/>
                    <a:lstStyle/>
                    <a:p>
                      <a:pPr algn="just" defTabSz="457200">
                        <a:defRPr sz="1600"/>
                      </a:pPr>
                      <a:r>
                        <a:rPr b="1"/>
                        <a:t>Optimizes Code:</a:t>
                      </a:r>
                      <a:r>
                        <a:t> Like a book review that suggests removing unnecessary chapters, White Box Testing can find unnecessary or redundant code, helping to make the software more efficient.</a:t>
                      </a:r>
                    </a:p>
                  </a:txBody>
                  <a:tcPr marL="0" marR="0" marT="0" marB="0" anchor="t" anchorCtr="0" horzOverflow="overflow"/>
                </a:tc>
                <a:tc>
                  <a:txBody>
                    <a:bodyPr/>
                    <a:lstStyle/>
                    <a:p>
                      <a:pPr algn="just" defTabSz="457200">
                        <a:defRPr sz="1600"/>
                      </a:pPr>
                      <a:r>
                        <a:rPr b="1"/>
                        <a:t>Bias:</a:t>
                      </a:r>
                      <a:r>
                        <a:t> Just like a book reviewer might miss flaws in a book they love, developers who test their own code might miss bugs because they’re too familiar with it.</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1" name="Black Box Testing"/>
          <p:cNvSpPr txBox="1"/>
          <p:nvPr/>
        </p:nvSpPr>
        <p:spPr>
          <a:xfrm>
            <a:off x="1757517" y="1067895"/>
            <a:ext cx="3804603" cy="1209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3700"/>
            </a:lvl1pPr>
          </a:lstStyle>
          <a:p>
            <a:pPr/>
            <a:r>
              <a:t>Black Box Testing</a:t>
            </a:r>
          </a:p>
        </p:txBody>
      </p:sp>
      <p:sp>
        <p:nvSpPr>
          <p:cNvPr id="542" name="Black box testing is a software testing technique where the internal workings or code structure of the system being tested are not known to the tester.…"/>
          <p:cNvSpPr txBox="1"/>
          <p:nvPr/>
        </p:nvSpPr>
        <p:spPr>
          <a:xfrm>
            <a:off x="448661" y="2260948"/>
            <a:ext cx="8459592" cy="283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algn="just" defTabSz="457200">
              <a:buSzPct val="100000"/>
              <a:buChar char="•"/>
              <a:defRPr sz="2000"/>
            </a:pPr>
            <a:r>
              <a:t>Black box testing is a software testing technique where the internal workings or code structure of the system being tested are not known to the tester. </a:t>
            </a:r>
            <a:br/>
          </a:p>
          <a:p>
            <a:pPr marL="200526" indent="-200526" algn="just" defTabSz="457200">
              <a:buSzPct val="100000"/>
              <a:buChar char="•"/>
              <a:defRPr sz="2000"/>
            </a:pPr>
            <a:r>
              <a:t>In other words, the tester focuses solely on the external behaviour of the software, without having access to its internal source code. The name “black box” comes from the idea that the internal workings are hidden or “boxed” from the tester’s view.</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5" name="Independent Testing: Black box testing is typically performed by testers who are independent of the development team. This ensures a fresh perspective and helps identify issues that developers might overlook.…"/>
          <p:cNvSpPr txBox="1"/>
          <p:nvPr/>
        </p:nvSpPr>
        <p:spPr>
          <a:xfrm>
            <a:off x="220866" y="743672"/>
            <a:ext cx="8503727" cy="476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77825" indent="-238125" algn="just" defTabSz="457200">
              <a:buClr>
                <a:srgbClr val="333333"/>
              </a:buClr>
              <a:buSzPct val="100000"/>
              <a:buFont typeface="Helvetica"/>
              <a:buChar char="•"/>
              <a:defRPr sz="1900"/>
            </a:pPr>
            <a:r>
              <a:rPr b="1"/>
              <a:t>Independent Testing</a:t>
            </a:r>
            <a:r>
              <a:t>: Black box testing is typically performed by testers who are independent of the development team. This ensures a fresh perspective and helps identify issues that developers might overlook.</a:t>
            </a:r>
          </a:p>
          <a:p>
            <a:pPr marL="377825" indent="-238125" algn="just" defTabSz="457200">
              <a:buClr>
                <a:srgbClr val="333333"/>
              </a:buClr>
              <a:buSzPct val="100000"/>
              <a:buFont typeface="Helvetica"/>
              <a:buChar char="•"/>
              <a:defRPr sz="1900"/>
            </a:pPr>
          </a:p>
          <a:p>
            <a:pPr marL="377825" indent="-238125" algn="just" defTabSz="457200">
              <a:buClr>
                <a:srgbClr val="333333"/>
              </a:buClr>
              <a:buSzPct val="100000"/>
              <a:buFont typeface="Helvetica"/>
              <a:buChar char="•"/>
              <a:defRPr sz="1900"/>
            </a:pPr>
            <a:r>
              <a:rPr b="1"/>
              <a:t>Requirements-Based Testing</a:t>
            </a:r>
            <a:r>
              <a:t>: Testers design test cases based on the software’s requirements and specifications, without being concerned about how the code is implemented.</a:t>
            </a:r>
            <a:br/>
          </a:p>
          <a:p>
            <a:pPr marL="377825" indent="-238125" algn="just" defTabSz="457200">
              <a:buClr>
                <a:srgbClr val="333333"/>
              </a:buClr>
              <a:buSzPct val="100000"/>
              <a:buFont typeface="Helvetica"/>
              <a:buChar char="•"/>
              <a:defRPr sz="1900"/>
            </a:pPr>
            <a:r>
              <a:rPr b="1"/>
              <a:t>Functional Testing</a:t>
            </a:r>
            <a:r>
              <a:t>: The main goal of black box testing is to assess the functionality of the software, checking if it meets the expected behaviour and delivers the desired outputs for various inputs.</a:t>
            </a:r>
          </a:p>
          <a:p>
            <a:pPr marL="377825" indent="-238125" algn="just" defTabSz="457200">
              <a:buClr>
                <a:srgbClr val="333333"/>
              </a:buClr>
              <a:buSzPct val="100000"/>
              <a:buFont typeface="Helvetica"/>
              <a:buChar char="•"/>
              <a:defRPr sz="1900"/>
            </a:pPr>
          </a:p>
          <a:p>
            <a:pPr marL="377825" indent="-238125" algn="just" defTabSz="457200">
              <a:buClr>
                <a:srgbClr val="333333"/>
              </a:buClr>
              <a:buSzPct val="100000"/>
              <a:buFont typeface="Helvetica"/>
              <a:buChar char="•"/>
              <a:defRPr sz="1900"/>
            </a:pPr>
            <a:r>
              <a:rPr b="1"/>
              <a:t>No Knowledge of Internal Code</a:t>
            </a:r>
            <a:r>
              <a:t>: Testers do not have access to the source code, architecture, or design details of the software. They interact with the system through its user interfaces or APIs.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8" name="Different Types of Black Box Testing"/>
          <p:cNvSpPr txBox="1"/>
          <p:nvPr/>
        </p:nvSpPr>
        <p:spPr>
          <a:xfrm>
            <a:off x="1171609" y="1094457"/>
            <a:ext cx="5980397"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900"/>
            </a:lvl1pPr>
          </a:lstStyle>
          <a:p>
            <a:pPr/>
            <a:r>
              <a:t>Different Types of Black Box Testing</a:t>
            </a:r>
          </a:p>
        </p:txBody>
      </p:sp>
      <p:sp>
        <p:nvSpPr>
          <p:cNvPr id="549" name="Due to time and budget considerations, it is not possible to perform exhausting testing for each set of test data, especially when there is a large pool of input combinations.…"/>
          <p:cNvSpPr txBox="1"/>
          <p:nvPr/>
        </p:nvSpPr>
        <p:spPr>
          <a:xfrm>
            <a:off x="362759" y="1769632"/>
            <a:ext cx="8538686" cy="440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lgn="just" defTabSz="457200">
              <a:buSzPct val="100000"/>
              <a:buChar char="•"/>
              <a:defRPr sz="1700"/>
            </a:pPr>
            <a:r>
              <a:t>Due to time and budget considerations, it is not possible to perform exhausting testing for each set of test data, especially when there is a large pool of input combinations.</a:t>
            </a:r>
          </a:p>
          <a:p>
            <a:pPr marL="180473" indent="-180473" algn="just" defTabSz="457200">
              <a:buSzPct val="100000"/>
              <a:buChar char="•"/>
              <a:defRPr sz="1700"/>
            </a:pPr>
          </a:p>
          <a:p>
            <a:pPr marL="180473" indent="-180473" algn="just" defTabSz="457200">
              <a:buSzPct val="100000"/>
              <a:buChar char="•"/>
              <a:defRPr sz="1700"/>
            </a:pPr>
            <a:r>
              <a:t>We need an easy way or special techniques that can select test cases intelligently from the pool of test-case, such that all test scenarios are covered.</a:t>
            </a:r>
          </a:p>
          <a:p>
            <a:pPr algn="just" defTabSz="457200">
              <a:defRPr sz="1700"/>
            </a:pPr>
          </a:p>
          <a:p>
            <a:pPr marL="180473" indent="-180473" algn="just" defTabSz="457200">
              <a:buSzPct val="100000"/>
              <a:buChar char="•"/>
              <a:defRPr sz="1700"/>
            </a:pPr>
            <a:r>
              <a:t>We use two techniques – </a:t>
            </a:r>
            <a:r>
              <a:rPr b="1"/>
              <a:t>Equivalence Partitioning &amp; Boundary Value Analysis testing techniques.</a:t>
            </a:r>
            <a:endParaRPr b="1"/>
          </a:p>
          <a:p>
            <a:pPr marL="180473" indent="-180473" algn="just" defTabSz="457200">
              <a:buSzPct val="100000"/>
              <a:buChar char="•"/>
              <a:defRPr sz="1700"/>
            </a:pPr>
            <a:endParaRPr b="1"/>
          </a:p>
          <a:p>
            <a:pPr marL="180473" indent="-180473" algn="just" defTabSz="457200">
              <a:buSzPct val="100000"/>
              <a:buChar char="•"/>
              <a:defRPr sz="1700"/>
            </a:pPr>
            <a:r>
              <a:rPr b="1"/>
              <a:t> Boundary Value Analysis (BVA):</a:t>
            </a:r>
            <a:r>
              <a:t> BVA is a technique used to identify defects around the boundaries of input values. Test cases are designed with values at the edges of input ranges to assess how the software handles minimum and maximum limits.</a:t>
            </a:r>
          </a:p>
          <a:p>
            <a:pPr algn="just" defTabSz="457200">
              <a:defRPr sz="1700"/>
            </a:pPr>
          </a:p>
          <a:p>
            <a:pPr marL="180473" indent="-180473" algn="just" defTabSz="457200">
              <a:buSzPct val="100000"/>
              <a:buChar char="•"/>
              <a:defRPr sz="1700"/>
            </a:pPr>
            <a:r>
              <a:rPr b="1"/>
              <a:t>Equivalence Partitioning: </a:t>
            </a:r>
            <a:r>
              <a:t>In this technique, the input domain is divided into groups of data that are expected to behave similarly. Test cases are then derived from these partitions to minimise redundant testing.</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2" name="Text"/>
          <p:cNvSpPr txBox="1"/>
          <p:nvPr/>
        </p:nvSpPr>
        <p:spPr>
          <a:xfrm>
            <a:off x="79766" y="2164080"/>
            <a:ext cx="8894138"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p>
        </p:txBody>
      </p:sp>
      <p:sp>
        <p:nvSpPr>
          <p:cNvPr id="553" name="- Boundary Value Analysis (BVA) is a Black-Box testing technique used to check the errors at the boundaries of an input domain.…"/>
          <p:cNvSpPr txBox="1"/>
          <p:nvPr/>
        </p:nvSpPr>
        <p:spPr>
          <a:xfrm>
            <a:off x="348949" y="1940128"/>
            <a:ext cx="8597122"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r>
              <a:t>- Boundary Value Analysis (BVA) is a Black-Box testing technique used to check the errors at the boundaries of an input domain.</a:t>
            </a:r>
            <a:br/>
          </a:p>
          <a:p>
            <a:pPr algn="just" defTabSz="457200">
              <a:defRPr sz="1800"/>
            </a:pPr>
            <a:r>
              <a:t>- The name comes from the Boundary, which means the limits of an area. So, BVA mainly focuses on testing both valid and invalid input parameters for a given range of a software component.</a:t>
            </a:r>
            <a:br/>
          </a:p>
          <a:p>
            <a:pPr marL="79976" indent="-79976" algn="just" defTabSz="457200">
              <a:buSzPct val="100000"/>
              <a:buChar char="-"/>
              <a:defRPr sz="1800"/>
            </a:pPr>
            <a:r>
              <a:t>If (Min,MAX) is the range given for a field validation, then the boundary values come as follows:</a:t>
            </a:r>
          </a:p>
          <a:p>
            <a:pPr algn="just" defTabSz="457200">
              <a:defRPr sz="1800"/>
            </a:pPr>
          </a:p>
          <a:p>
            <a:pPr algn="just" defTabSz="457200">
              <a:defRPr sz="1800"/>
            </a:pPr>
            <a:r>
              <a:t>         Invalid Boundary Check   { Min-1 ; Max+1 }   </a:t>
            </a:r>
          </a:p>
          <a:p>
            <a:pPr algn="just" defTabSz="457200">
              <a:defRPr sz="1800"/>
            </a:pPr>
            <a:r>
              <a:t>         Valid Boundary Check   {Min; Min+1 ;Max-1;Max } </a:t>
            </a:r>
          </a:p>
        </p:txBody>
      </p:sp>
      <p:sp>
        <p:nvSpPr>
          <p:cNvPr id="554" name="Boundary Value Analysis (BVA)"/>
          <p:cNvSpPr txBox="1"/>
          <p:nvPr/>
        </p:nvSpPr>
        <p:spPr>
          <a:xfrm>
            <a:off x="1222436" y="1038926"/>
            <a:ext cx="5560962"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just" defTabSz="457200">
              <a:defRPr sz="3100"/>
            </a:lvl1pPr>
          </a:lstStyle>
          <a:p>
            <a:pPr/>
            <a:r>
              <a:t>Boundary Value Analysis (BVA)</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7" name="Example of Boundary Value Analysis :"/>
          <p:cNvSpPr txBox="1"/>
          <p:nvPr/>
        </p:nvSpPr>
        <p:spPr>
          <a:xfrm>
            <a:off x="595629" y="1264953"/>
            <a:ext cx="4847591" cy="76429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a:latin typeface="Times New Roman"/>
                <a:ea typeface="Times New Roman"/>
                <a:cs typeface="Times New Roman"/>
                <a:sym typeface="Times New Roman"/>
              </a:defRPr>
            </a:lvl1pPr>
          </a:lstStyle>
          <a:p>
            <a:pPr/>
            <a:r>
              <a:t>Example of Boundary Value Analysis :</a:t>
            </a:r>
          </a:p>
        </p:txBody>
      </p:sp>
      <p:sp>
        <p:nvSpPr>
          <p:cNvPr id="558" name="Requirement: Validate AGE field, which accepts values from 21-60."/>
          <p:cNvSpPr txBox="1"/>
          <p:nvPr/>
        </p:nvSpPr>
        <p:spPr>
          <a:xfrm>
            <a:off x="421331" y="2083563"/>
            <a:ext cx="6679919" cy="6399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900">
                <a:latin typeface="Times New Roman"/>
                <a:ea typeface="Times New Roman"/>
                <a:cs typeface="Times New Roman"/>
                <a:sym typeface="Times New Roman"/>
              </a:defRPr>
            </a:lvl1pPr>
          </a:lstStyle>
          <a:p>
            <a:pPr/>
            <a:r>
              <a:t>Requirement: Validate AGE field, which accepts values from 21-60.</a:t>
            </a:r>
          </a:p>
        </p:txBody>
      </p:sp>
      <p:sp>
        <p:nvSpPr>
          <p:cNvPr id="559" name="We verify the following Boundary Value Test cases:"/>
          <p:cNvSpPr txBox="1"/>
          <p:nvPr/>
        </p:nvSpPr>
        <p:spPr>
          <a:xfrm>
            <a:off x="253466" y="2548400"/>
            <a:ext cx="4854400" cy="6151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We verify the following Boundary Value Test cases:</a:t>
            </a:r>
          </a:p>
        </p:txBody>
      </p:sp>
      <p:sp>
        <p:nvSpPr>
          <p:cNvPr id="560" name="TC001: Validate AGE by entering  20 [ Min-1]: Invalid Boundary Check"/>
          <p:cNvSpPr txBox="1"/>
          <p:nvPr/>
        </p:nvSpPr>
        <p:spPr>
          <a:xfrm>
            <a:off x="350226" y="3053079"/>
            <a:ext cx="6812903" cy="6151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 TC001: Validate AGE by entering  20 [ Min-1]: Invalid Boundary Check</a:t>
            </a:r>
          </a:p>
        </p:txBody>
      </p:sp>
      <p:sp>
        <p:nvSpPr>
          <p:cNvPr id="561" name="TC002: Validate AGE by entering  21 [ Min]: Valid Boundary Check"/>
          <p:cNvSpPr txBox="1"/>
          <p:nvPr/>
        </p:nvSpPr>
        <p:spPr>
          <a:xfrm>
            <a:off x="413592" y="3544478"/>
            <a:ext cx="6400352" cy="6151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TC002: Validate AGE by entering  21 [ Min]: Valid Boundary Check</a:t>
            </a:r>
          </a:p>
        </p:txBody>
      </p:sp>
      <p:sp>
        <p:nvSpPr>
          <p:cNvPr id="562" name="TC003: Validate AGE by entering  22 [ Min+1]: Valid Boundary Check"/>
          <p:cNvSpPr txBox="1"/>
          <p:nvPr/>
        </p:nvSpPr>
        <p:spPr>
          <a:xfrm>
            <a:off x="398446" y="4022596"/>
            <a:ext cx="6643574" cy="6151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TC003: Validate AGE by entering  22 [ Min+1]: Valid Boundary Check</a:t>
            </a:r>
          </a:p>
        </p:txBody>
      </p:sp>
      <p:sp>
        <p:nvSpPr>
          <p:cNvPr id="563" name="TC004: Validate AGE by entering  59 [ Max-1]: Valid Boundary Check"/>
          <p:cNvSpPr txBox="1"/>
          <p:nvPr/>
        </p:nvSpPr>
        <p:spPr>
          <a:xfrm>
            <a:off x="414073" y="4540556"/>
            <a:ext cx="6628729" cy="6151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TC004: Validate AGE by entering  59 [ Max-1]: Valid Boundary Check</a:t>
            </a:r>
          </a:p>
        </p:txBody>
      </p:sp>
      <p:sp>
        <p:nvSpPr>
          <p:cNvPr id="564" name="TC005: Validate AGE by entering  60 [ Max-1]: Valid Boundary Check"/>
          <p:cNvSpPr txBox="1"/>
          <p:nvPr/>
        </p:nvSpPr>
        <p:spPr>
          <a:xfrm>
            <a:off x="409112" y="5005393"/>
            <a:ext cx="6628729" cy="6151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TC005: Validate AGE by entering  60 [ Max-1]: Valid Boundary Check</a:t>
            </a:r>
          </a:p>
        </p:txBody>
      </p:sp>
      <p:sp>
        <p:nvSpPr>
          <p:cNvPr id="565" name="TC006: Validate AGE by entering  61[ Max+1]: Invalid Boundary Check"/>
          <p:cNvSpPr txBox="1"/>
          <p:nvPr/>
        </p:nvSpPr>
        <p:spPr>
          <a:xfrm>
            <a:off x="338816" y="5496792"/>
            <a:ext cx="6846501" cy="6151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 TC006: Validate AGE by entering  61[ Max+1]: Invalid Boundary Check</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8" name="The main advantage of Boundary Value Analysis is that the testing time is less as the tester will analyze the data only at the boundaries.  Since this technique cannot concentrate on the errors that exist in the center of the input domain, it is always a"/>
          <p:cNvSpPr txBox="1"/>
          <p:nvPr/>
        </p:nvSpPr>
        <p:spPr>
          <a:xfrm>
            <a:off x="245172" y="2567562"/>
            <a:ext cx="8453765" cy="16676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2100">
                <a:latin typeface="Times New Roman"/>
                <a:ea typeface="Times New Roman"/>
                <a:cs typeface="Times New Roman"/>
                <a:sym typeface="Times New Roman"/>
              </a:defRPr>
            </a:pPr>
            <a:r>
              <a:t>The main</a:t>
            </a:r>
            <a:r>
              <a:rPr>
                <a:hlinkClick r:id="rId2" invalidUrl="" action="" tgtFrame="" tooltip="" history="1" highlightClick="0" endSnd="0"/>
              </a:rPr>
              <a:t> advantage of Boundary Value Analysis</a:t>
            </a:r>
            <a:r>
              <a:t> is that the testing time is less as the tester will analyze the data only at the boundaries.  Since this technique cannot concentrate on the errors that exist in the center of the input domain, it is always advisable to use BVA with a combination of Equivalence Class Partitioning.</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1" name="EQUIVALENCE CLASS PARTITIONING (ECP)"/>
          <p:cNvSpPr txBox="1"/>
          <p:nvPr/>
        </p:nvSpPr>
        <p:spPr>
          <a:xfrm>
            <a:off x="1189226" y="1185266"/>
            <a:ext cx="5815197" cy="40977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200">
                <a:latin typeface="Times New Roman"/>
                <a:ea typeface="Times New Roman"/>
                <a:cs typeface="Times New Roman"/>
                <a:sym typeface="Times New Roman"/>
              </a:defRPr>
            </a:lvl1pPr>
          </a:lstStyle>
          <a:p>
            <a:pPr/>
            <a:r>
              <a:t>EQUIVALENCE CLASS PARTITIONING (ECP) </a:t>
            </a:r>
          </a:p>
        </p:txBody>
      </p:sp>
      <p:sp>
        <p:nvSpPr>
          <p:cNvPr id="572" name="Equivalence Class Partitioning, the input domain values are partitioned into      equivalent classes.…"/>
          <p:cNvSpPr txBox="1"/>
          <p:nvPr/>
        </p:nvSpPr>
        <p:spPr>
          <a:xfrm>
            <a:off x="392371" y="2016162"/>
            <a:ext cx="8359258" cy="3888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79976" indent="-79976" algn="just" defTabSz="457200">
              <a:buSzPct val="100000"/>
              <a:buChar char="-"/>
              <a:defRPr sz="1900"/>
            </a:pPr>
            <a:r>
              <a:t>  Equivalence Class Partitioning, the input domain values are partitioned into   </a:t>
            </a:r>
            <a:br/>
            <a:r>
              <a:t>  equivalent classes. </a:t>
            </a:r>
            <a:br/>
          </a:p>
          <a:p>
            <a:pPr marL="79976" indent="-79976" algn="just" defTabSz="457200">
              <a:buSzPct val="100000"/>
              <a:buChar char="-"/>
              <a:defRPr sz="1900"/>
            </a:pPr>
            <a:r>
              <a:t>  It validates at least one value from each partition. </a:t>
            </a:r>
            <a:br/>
          </a:p>
          <a:p>
            <a:pPr marL="79976" indent="-79976" algn="just" defTabSz="457200">
              <a:buSzPct val="100000"/>
              <a:buChar char="-"/>
              <a:defRPr sz="1900"/>
            </a:pPr>
            <a:r>
              <a:t>  So, the test cases are designed to cover at least one set of data from each </a:t>
            </a:r>
            <a:br/>
            <a:r>
              <a:t>  equivalent class. </a:t>
            </a:r>
            <a:br/>
          </a:p>
          <a:p>
            <a:pPr marL="79976" indent="-79976" algn="just" defTabSz="457200">
              <a:buSzPct val="100000"/>
              <a:buChar char="-"/>
              <a:defRPr sz="1900"/>
            </a:pPr>
            <a:r>
              <a:t>  Thus, it reduces the number of test cases.</a:t>
            </a:r>
          </a:p>
          <a:p>
            <a:pPr algn="just" defTabSz="457200">
              <a:defRPr sz="1900"/>
            </a:pPr>
          </a:p>
          <a:p>
            <a:pPr algn="just" defTabSz="457200">
              <a:defRPr sz="1900"/>
            </a:pPr>
            <a:r>
              <a:t>- In other words, ECP concentrates on the possible errors at the center of the input domain instead of the boundaries.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5" name="Example: An online pharmacy website has the following offers for its customers."/>
          <p:cNvSpPr txBox="1"/>
          <p:nvPr/>
        </p:nvSpPr>
        <p:spPr>
          <a:xfrm>
            <a:off x="185464" y="1202988"/>
            <a:ext cx="7926715" cy="6399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900">
                <a:latin typeface="Times New Roman"/>
                <a:ea typeface="Times New Roman"/>
                <a:cs typeface="Times New Roman"/>
                <a:sym typeface="Times New Roman"/>
              </a:defRPr>
            </a:lvl1pPr>
          </a:lstStyle>
          <a:p>
            <a:pPr/>
            <a:r>
              <a:t>Example: An online pharmacy website has the following offers for its customers.</a:t>
            </a:r>
          </a:p>
        </p:txBody>
      </p:sp>
      <p:sp>
        <p:nvSpPr>
          <p:cNvPr id="576" name="If the cost of the medicines is  100 – 250, then a 0% discount."/>
          <p:cNvSpPr txBox="1"/>
          <p:nvPr/>
        </p:nvSpPr>
        <p:spPr>
          <a:xfrm>
            <a:off x="268849" y="1884347"/>
            <a:ext cx="5741788" cy="6151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If the cost of the medicines is  100 – 250, then a 0% discount.</a:t>
            </a:r>
          </a:p>
        </p:txBody>
      </p:sp>
      <p:sp>
        <p:nvSpPr>
          <p:cNvPr id="577" name="If the cost of the medicines is 260 – 500, then a 5% discount."/>
          <p:cNvSpPr txBox="1"/>
          <p:nvPr/>
        </p:nvSpPr>
        <p:spPr>
          <a:xfrm>
            <a:off x="211699" y="2376555"/>
            <a:ext cx="5684638" cy="3484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If the cost of the medicines is 260 – 500, then a 5% discount.</a:t>
            </a:r>
          </a:p>
        </p:txBody>
      </p:sp>
      <p:sp>
        <p:nvSpPr>
          <p:cNvPr id="578" name="10% discount  if the cost is 510 – 1000.…"/>
          <p:cNvSpPr txBox="1"/>
          <p:nvPr/>
        </p:nvSpPr>
        <p:spPr>
          <a:xfrm>
            <a:off x="199497" y="2854735"/>
            <a:ext cx="4599123" cy="11485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800">
                <a:latin typeface="Times New Roman"/>
                <a:ea typeface="Times New Roman"/>
                <a:cs typeface="Times New Roman"/>
                <a:sym typeface="Times New Roman"/>
              </a:defRPr>
            </a:pPr>
            <a:r>
              <a:t>10% discount  if the cost is 510 – 1000. </a:t>
            </a:r>
          </a:p>
          <a:p>
            <a:pPr defTabSz="457200">
              <a:defRPr sz="1800">
                <a:latin typeface="Times New Roman"/>
                <a:ea typeface="Times New Roman"/>
                <a:cs typeface="Times New Roman"/>
                <a:sym typeface="Times New Roman"/>
              </a:defRPr>
            </a:pPr>
          </a:p>
          <a:p>
            <a:pPr defTabSz="457200">
              <a:defRPr sz="1800">
                <a:latin typeface="Times New Roman"/>
                <a:ea typeface="Times New Roman"/>
                <a:cs typeface="Times New Roman"/>
                <a:sym typeface="Times New Roman"/>
              </a:defRPr>
            </a:pPr>
            <a:r>
              <a:t>A 15% discount, if the price is more than 1000.   </a:t>
            </a:r>
          </a:p>
        </p:txBody>
      </p:sp>
      <p:sp>
        <p:nvSpPr>
          <p:cNvPr id="579" name="Here, the Equivalence Classes divides the following into valid/invalid cases."/>
          <p:cNvSpPr txBox="1"/>
          <p:nvPr/>
        </p:nvSpPr>
        <p:spPr>
          <a:xfrm>
            <a:off x="127260" y="3972979"/>
            <a:ext cx="7093743" cy="61513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800">
                <a:latin typeface="Times New Roman"/>
                <a:ea typeface="Times New Roman"/>
                <a:cs typeface="Times New Roman"/>
                <a:sym typeface="Times New Roman"/>
              </a:defRPr>
            </a:lvl1pPr>
          </a:lstStyle>
          <a:p>
            <a:pPr/>
            <a:r>
              <a:t>Here, the Equivalence Classes divides the following into valid/invalid cases.</a:t>
            </a:r>
          </a:p>
        </p:txBody>
      </p:sp>
      <p:graphicFrame>
        <p:nvGraphicFramePr>
          <p:cNvPr id="580" name="Table 1"/>
          <p:cNvGraphicFramePr/>
          <p:nvPr/>
        </p:nvGraphicFramePr>
        <p:xfrm>
          <a:off x="735885" y="4477056"/>
          <a:ext cx="6350001" cy="177800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429536"/>
                <a:gridCol w="2116666"/>
                <a:gridCol w="2116666"/>
              </a:tblGrid>
              <a:tr h="254000">
                <a:tc>
                  <a:txBody>
                    <a:bodyPr/>
                    <a:lstStyle/>
                    <a:p>
                      <a:pPr algn="ctr" defTabSz="457200">
                        <a:defRPr sz="1800"/>
                      </a:pPr>
                      <a:r>
                        <a:rPr sz="1900">
                          <a:latin typeface="Times New Roman"/>
                          <a:ea typeface="Times New Roman"/>
                          <a:cs typeface="Times New Roman"/>
                          <a:sym typeface="Times New Roman"/>
                        </a:rPr>
                        <a:t>Equivalence Classes</a:t>
                      </a:r>
                    </a:p>
                  </a:txBody>
                  <a:tcPr marL="84666" marR="84666" marT="84666" marB="84666" anchor="t" anchorCtr="0" horzOverflow="overflow"/>
                </a:tc>
                <a:tc>
                  <a:txBody>
                    <a:bodyPr/>
                    <a:lstStyle/>
                    <a:p>
                      <a:pPr algn="ctr" defTabSz="457200">
                        <a:defRPr sz="1800"/>
                      </a:pPr>
                      <a:r>
                        <a:rPr sz="1900">
                          <a:latin typeface="Times New Roman"/>
                          <a:ea typeface="Times New Roman"/>
                          <a:cs typeface="Times New Roman"/>
                          <a:sym typeface="Times New Roman"/>
                        </a:rPr>
                        <a:t>Input Value</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Valid/Invalid</a:t>
                      </a:r>
                    </a:p>
                  </a:txBody>
                  <a:tcPr marL="0" marR="0" marT="0" marB="0" anchor="t" anchorCtr="0" horzOverflow="overflow"/>
                </a:tc>
              </a:tr>
              <a:tr h="254000">
                <a:tc>
                  <a:txBody>
                    <a:bodyPr/>
                    <a:lstStyle/>
                    <a:p>
                      <a:pPr algn="ctr" defTabSz="457200">
                        <a:defRPr sz="1800"/>
                      </a:pPr>
                      <a:r>
                        <a:rPr sz="1900">
                          <a:latin typeface="Times New Roman"/>
                          <a:ea typeface="Times New Roman"/>
                          <a:cs typeface="Times New Roman"/>
                          <a:sym typeface="Times New Roman"/>
                        </a:rPr>
                        <a:t>x  &lt;   100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50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INVALID</a:t>
                      </a:r>
                    </a:p>
                  </a:txBody>
                  <a:tcPr marL="0" marR="0" marT="0" marB="0" anchor="t" anchorCtr="0" horzOverflow="overflow"/>
                </a:tc>
              </a:tr>
              <a:tr h="254000">
                <a:tc>
                  <a:txBody>
                    <a:bodyPr/>
                    <a:lstStyle/>
                    <a:p>
                      <a:pPr algn="ctr" defTabSz="457200">
                        <a:defRPr sz="1900">
                          <a:latin typeface="Times New Roman"/>
                          <a:ea typeface="Times New Roman"/>
                          <a:cs typeface="Times New Roman"/>
                          <a:sym typeface="Times New Roman"/>
                        </a:defRPr>
                      </a:pPr>
                    </a:p>
                  </a:txBody>
                  <a:tcPr marL="0" marR="0" marT="0" marB="0" anchor="t" anchorCtr="0" horzOverflow="overflow"/>
                </a:tc>
                <a:tc>
                  <a:txBody>
                    <a:bodyPr/>
                    <a:lstStyle/>
                    <a:p>
                      <a:pPr algn="ctr" defTabSz="457200">
                        <a:defRPr sz="1900">
                          <a:latin typeface="Times New Roman"/>
                          <a:ea typeface="Times New Roman"/>
                          <a:cs typeface="Times New Roman"/>
                          <a:sym typeface="Times New Roman"/>
                        </a:defRPr>
                      </a:pPr>
                    </a:p>
                  </a:txBody>
                  <a:tcPr marL="0" marR="0" marT="0" marB="0" anchor="t" anchorCtr="0" horzOverflow="overflow"/>
                </a:tc>
                <a:tc>
                  <a:txBody>
                    <a:bodyPr/>
                    <a:lstStyle/>
                    <a:p>
                      <a:pPr algn="ctr" defTabSz="457200">
                        <a:defRPr sz="1900">
                          <a:latin typeface="Times New Roman"/>
                          <a:ea typeface="Times New Roman"/>
                          <a:cs typeface="Times New Roman"/>
                          <a:sym typeface="Times New Roman"/>
                        </a:defRPr>
                      </a:pPr>
                    </a:p>
                  </a:txBody>
                  <a:tcPr marL="0" marR="0" marT="0" marB="0" anchor="t" anchorCtr="0" horzOverflow="overflow"/>
                </a:tc>
              </a:tr>
              <a:tr h="254000">
                <a:tc>
                  <a:txBody>
                    <a:bodyPr/>
                    <a:lstStyle/>
                    <a:p>
                      <a:pPr algn="ctr" defTabSz="457200">
                        <a:defRPr sz="1800"/>
                      </a:pPr>
                      <a:r>
                        <a:rPr sz="1900">
                          <a:latin typeface="Times New Roman"/>
                          <a:ea typeface="Times New Roman"/>
                          <a:cs typeface="Times New Roman"/>
                          <a:sym typeface="Times New Roman"/>
                        </a:rPr>
                        <a:t>100  &lt;= x &lt;=   250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200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VALID</a:t>
                      </a:r>
                    </a:p>
                  </a:txBody>
                  <a:tcPr marL="0" marR="0" marT="0" marB="0" anchor="t" anchorCtr="0" horzOverflow="overflow"/>
                </a:tc>
              </a:tr>
              <a:tr h="254000">
                <a:tc>
                  <a:txBody>
                    <a:bodyPr/>
                    <a:lstStyle/>
                    <a:p>
                      <a:pPr algn="ctr" defTabSz="457200">
                        <a:defRPr sz="1800"/>
                      </a:pPr>
                      <a:r>
                        <a:rPr sz="1900">
                          <a:latin typeface="Times New Roman"/>
                          <a:ea typeface="Times New Roman"/>
                          <a:cs typeface="Times New Roman"/>
                          <a:sym typeface="Times New Roman"/>
                        </a:rPr>
                        <a:t>260  &lt;= x &lt;=   500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350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VALID</a:t>
                      </a:r>
                    </a:p>
                  </a:txBody>
                  <a:tcPr marL="0" marR="0" marT="0" marB="0" anchor="t" anchorCtr="0" horzOverflow="overflow"/>
                </a:tc>
              </a:tr>
              <a:tr h="254000">
                <a:tc>
                  <a:txBody>
                    <a:bodyPr/>
                    <a:lstStyle/>
                    <a:p>
                      <a:pPr algn="ctr" defTabSz="457200">
                        <a:defRPr sz="1800"/>
                      </a:pPr>
                      <a:r>
                        <a:rPr sz="1900">
                          <a:latin typeface="Times New Roman"/>
                          <a:ea typeface="Times New Roman"/>
                          <a:cs typeface="Times New Roman"/>
                          <a:sym typeface="Times New Roman"/>
                        </a:rPr>
                        <a:t>510 &lt;= x &lt;=   1000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780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VALID</a:t>
                      </a:r>
                    </a:p>
                  </a:txBody>
                  <a:tcPr marL="0" marR="0" marT="0" marB="0" anchor="t" anchorCtr="0" horzOverflow="overflow"/>
                </a:tc>
              </a:tr>
              <a:tr h="254000">
                <a:tc>
                  <a:txBody>
                    <a:bodyPr/>
                    <a:lstStyle/>
                    <a:p>
                      <a:pPr algn="ctr" defTabSz="457200">
                        <a:defRPr sz="1800"/>
                      </a:pPr>
                      <a:r>
                        <a:rPr sz="1900">
                          <a:latin typeface="Times New Roman"/>
                          <a:ea typeface="Times New Roman"/>
                          <a:cs typeface="Times New Roman"/>
                          <a:sym typeface="Times New Roman"/>
                        </a:rPr>
                        <a:t>x  &gt;  1000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150</a:t>
                      </a:r>
                    </a:p>
                  </a:txBody>
                  <a:tcPr marL="0" marR="0" marT="0" marB="0" anchor="t" anchorCtr="0" horzOverflow="overflow"/>
                </a:tc>
                <a:tc>
                  <a:txBody>
                    <a:bodyPr/>
                    <a:lstStyle/>
                    <a:p>
                      <a:pPr algn="ctr" defTabSz="457200">
                        <a:defRPr sz="1800"/>
                      </a:pPr>
                      <a:r>
                        <a:rPr sz="1900">
                          <a:latin typeface="Times New Roman"/>
                          <a:ea typeface="Times New Roman"/>
                          <a:cs typeface="Times New Roman"/>
                          <a:sym typeface="Times New Roman"/>
                        </a:rPr>
                        <a:t>VALID</a:t>
                      </a:r>
                    </a:p>
                  </a:txBody>
                  <a:tcPr marL="0" marR="0" marT="0" marB="0" anchor="t" anchorCtr="0" horzOverflow="overflow"/>
                </a:tc>
              </a:tr>
            </a:tbl>
          </a:graphicData>
        </a:graphic>
      </p:graphicFrame>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3" name="GreyBox Testing"/>
          <p:cNvSpPr txBox="1"/>
          <p:nvPr/>
        </p:nvSpPr>
        <p:spPr>
          <a:xfrm>
            <a:off x="1153445" y="1049020"/>
            <a:ext cx="2799672" cy="980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2900"/>
            </a:lvl1pPr>
          </a:lstStyle>
          <a:p>
            <a:pPr/>
            <a:r>
              <a:t>GreyBox Testing</a:t>
            </a:r>
          </a:p>
        </p:txBody>
      </p:sp>
      <p:sp>
        <p:nvSpPr>
          <p:cNvPr id="584" name="- Greybox testing is a software testing method to test the software application  with partial knowledge of the internal working structure.   - It is a combination of black box and white box testing because it involves access to internal coding to design "/>
          <p:cNvSpPr txBox="1"/>
          <p:nvPr/>
        </p:nvSpPr>
        <p:spPr>
          <a:xfrm>
            <a:off x="350201" y="2050693"/>
            <a:ext cx="8147316"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sz="1800"/>
            </a:pPr>
            <a:r>
              <a:t>- Greybox testing is a software testing method to test the software application  with partial knowledge of the internal working structure. </a:t>
            </a:r>
            <a:br/>
            <a:br/>
            <a:r>
              <a:t>- It is a combination of black box and white box testing because it involves access to internal coding to design test cases as white box testing and testing practices are done at functionality level as black box testing.</a:t>
            </a:r>
          </a:p>
        </p:txBody>
      </p:sp>
      <p:pic>
        <p:nvPicPr>
          <p:cNvPr id="585" name="Image" descr="Image"/>
          <p:cNvPicPr>
            <a:picLocks noChangeAspect="1"/>
          </p:cNvPicPr>
          <p:nvPr/>
        </p:nvPicPr>
        <p:blipFill>
          <a:blip r:embed="rId2">
            <a:extLst/>
          </a:blip>
          <a:stretch>
            <a:fillRect/>
          </a:stretch>
        </p:blipFill>
        <p:spPr>
          <a:xfrm>
            <a:off x="1192098" y="4110151"/>
            <a:ext cx="6032268" cy="215359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old Stripes">
  <a:themeElements>
    <a:clrScheme name="Bold Stripes">
      <a:dk1>
        <a:srgbClr val="000000"/>
      </a:dk1>
      <a:lt1>
        <a:srgbClr val="EAEAEA"/>
      </a:lt1>
      <a:dk2>
        <a:srgbClr val="A7A7A7"/>
      </a:dk2>
      <a:lt2>
        <a:srgbClr val="535353"/>
      </a:lt2>
      <a:accent1>
        <a:srgbClr val="8F8F8F"/>
      </a:accent1>
      <a:accent2>
        <a:srgbClr val="7C7C7C"/>
      </a:accent2>
      <a:accent3>
        <a:srgbClr val="9BBB59"/>
      </a:accent3>
      <a:accent4>
        <a:srgbClr val="8064A2"/>
      </a:accent4>
      <a:accent5>
        <a:srgbClr val="4BACC6"/>
      </a:accent5>
      <a:accent6>
        <a:srgbClr val="F79646"/>
      </a:accent6>
      <a:hlink>
        <a:srgbClr val="0000FF"/>
      </a:hlink>
      <a:folHlink>
        <a:srgbClr val="FF00FF"/>
      </a:folHlink>
    </a:clrScheme>
    <a:fontScheme name="Bold Stripes">
      <a:majorFont>
        <a:latin typeface="Arial"/>
        <a:ea typeface="Arial"/>
        <a:cs typeface="Arial"/>
      </a:majorFont>
      <a:minorFont>
        <a:latin typeface="Helvetica"/>
        <a:ea typeface="Helvetica"/>
        <a:cs typeface="Helvetica"/>
      </a:minorFont>
    </a:fontScheme>
    <a:fmtScheme name="Bold Strip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AEAEA"/>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old Stripes">
  <a:themeElements>
    <a:clrScheme name="Bold Stripes">
      <a:dk1>
        <a:srgbClr val="000000"/>
      </a:dk1>
      <a:lt1>
        <a:srgbClr val="FFFFFF"/>
      </a:lt1>
      <a:dk2>
        <a:srgbClr val="A7A7A7"/>
      </a:dk2>
      <a:lt2>
        <a:srgbClr val="535353"/>
      </a:lt2>
      <a:accent1>
        <a:srgbClr val="8F8F8F"/>
      </a:accent1>
      <a:accent2>
        <a:srgbClr val="7C7C7C"/>
      </a:accent2>
      <a:accent3>
        <a:srgbClr val="9BBB59"/>
      </a:accent3>
      <a:accent4>
        <a:srgbClr val="8064A2"/>
      </a:accent4>
      <a:accent5>
        <a:srgbClr val="4BACC6"/>
      </a:accent5>
      <a:accent6>
        <a:srgbClr val="F79646"/>
      </a:accent6>
      <a:hlink>
        <a:srgbClr val="0000FF"/>
      </a:hlink>
      <a:folHlink>
        <a:srgbClr val="FF00FF"/>
      </a:folHlink>
    </a:clrScheme>
    <a:fontScheme name="Bold Stripes">
      <a:majorFont>
        <a:latin typeface="Arial"/>
        <a:ea typeface="Arial"/>
        <a:cs typeface="Arial"/>
      </a:majorFont>
      <a:minorFont>
        <a:latin typeface="Helvetica"/>
        <a:ea typeface="Helvetica"/>
        <a:cs typeface="Helvetica"/>
      </a:minorFont>
    </a:fontScheme>
    <a:fmtScheme name="Bold Strip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AEAEA"/>
        </a:solidFill>
        <a:ln w="25400" cap="flat">
          <a:solidFill>
            <a:schemeClr val="accent1">
              <a:lumOff val="44000"/>
            </a:schemeClr>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lumOff val="44000"/>
            </a:schemeClr>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